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27"/>
    <p:restoredTop sz="58235"/>
  </p:normalViewPr>
  <p:slideViewPr>
    <p:cSldViewPr snapToGrid="0" snapToObjects="1">
      <p:cViewPr varScale="1">
        <p:scale>
          <a:sx n="65" d="100"/>
          <a:sy n="65" d="100"/>
        </p:scale>
        <p:origin x="1960" y="208"/>
      </p:cViewPr>
      <p:guideLst/>
    </p:cSldViewPr>
  </p:slideViewPr>
  <p:notesTextViewPr>
    <p:cViewPr>
      <p:scale>
        <a:sx n="1" d="1"/>
        <a:sy n="1" d="1"/>
      </p:scale>
      <p:origin x="0" y="0"/>
    </p:cViewPr>
  </p:notesText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Good afternoon. I am Xin Wang from Southwestern University of Finance and Economics</a:t>
            </a:r>
            <a:r>
              <a:rPr lang="en-US" dirty="0"/>
              <a:t>. </a:t>
            </a:r>
            <a:r>
              <a:rPr dirty="0"/>
              <a:t>Our paper studies sequential recommendation under noisy and biased user behaviors. The research connects a machine-learning problem, learning from distorted sequences, with a question about digital platforms: what can observed behavior tell us about consumer preference?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standard task is to rank the next item given a user's past interactions. The scientific difficulty concerns what those interactions represent. A logged action may reflect preference, but it may also reflect the opportunities created by the platform or an incidental action.</a:t>
            </a:r>
          </a:p>
          <a:p>
            <a:endParaRPr dirty="0"/>
          </a:p>
          <a:p>
            <a:r>
              <a:rPr dirty="0"/>
              <a:t>We ask how a sequential model can learn useful preference information when those mechanisms coexist. Our response is to construct different supervision for two experts and learn a history-dependent combination of their predictions.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Consider product discovery in online retail or content discovery in a subscription service. The platform determines which alternatives appear prominently, and subsequent actions enter the data used to improve the next ranking. Netflix describes personalization of rows, titles, and their order. YouTube describes using several feedback signals, including satisfaction surveys. These examples show why item interactions are informative but incomplete evidence about a user.</a:t>
            </a:r>
          </a:p>
          <a:p>
            <a:endParaRPr dirty="0"/>
          </a:p>
          <a:p>
            <a:r>
              <a:rPr dirty="0"/>
              <a:t>The feedback mechanism also has an academic literature. Chaney and colleagues use simulations to show how training on behavior already influenced by recommendations can homogenize behavior without increasing utility. This gives a reason to examine the process that generated a log, alongside predictive performance on that log.</a:t>
            </a:r>
          </a:p>
          <a:p>
            <a:endParaRPr dirty="0"/>
          </a:p>
          <a:p>
            <a:r>
              <a:rPr dirty="0"/>
              <a:t>Our paper takes a specific modeling perspective within this larger problem. We distinguish systematic distortion from random noise and ask how to handle both within a sequential recommender. </a:t>
            </a:r>
            <a:r>
              <a:rPr lang="en-US" dirty="0"/>
              <a:t>We</a:t>
            </a:r>
            <a:r>
              <a:rPr dirty="0"/>
              <a:t> target robust prediction through auxiliary supervision and expert combination</a:t>
            </a:r>
            <a:r>
              <a:rPr lang="en-US" dirty="0"/>
              <a: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illustrative history makes the ambiguity concrete. A user compares a cleanser, reads a moisturizer review, opens a promoted fragrance, taps a phone case, and returns to moisturizers. Each event enters the log as an interaction, yet its origin may differ.</a:t>
            </a:r>
          </a:p>
          <a:p>
            <a:endParaRPr dirty="0"/>
          </a:p>
          <a:p>
            <a:r>
              <a:rPr dirty="0"/>
              <a:t>The fragrance click could partly reflect the exposure created by the promotion. The phone-case click could be accidental. Both could also be genuine choices, perhaps reflecting a gift-shopping mission or a new interest. We cannot determine the mechanism from these item identifiers alone.</a:t>
            </a:r>
          </a:p>
          <a:p>
            <a:endParaRPr dirty="0"/>
          </a:p>
          <a:p>
            <a:r>
              <a:rPr dirty="0"/>
              <a:t>If we treat every event as equally reliable supervision, the model may learn from a target that poorly represents the preference of interest. If we remove every unusual event, we may erase a real change in that preference. The same tension applies when the event appears in the history used for a later prediction.</a:t>
            </a:r>
          </a:p>
          <a:p>
            <a:endParaRPr dirty="0"/>
          </a:p>
          <a:p>
            <a:r>
              <a:rPr dirty="0"/>
              <a:t>The example motivates separate treatment of different suspected distortions, together with a prediction strategy that retains access to the observed sequence. We now formalize the distinction between the preference process and the process that generates the log.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 model the observed action distribution as a convex mixture of three mechanisms. The first term is preference-driven behavior conditioned on an ideal preference-consistent history. The second captures systematic effects through the observed context. The third models random noise, with weak or absent dependence on the sequence as a simplifying assumption.</a:t>
            </a:r>
          </a:p>
          <a:p>
            <a:endParaRPr dirty="0"/>
          </a:p>
          <a:p>
            <a:r>
              <a:rPr dirty="0"/>
              <a:t>This decomposition provides a perspective for designing learning signals. It does not imply that an arbitrary click sequence uniquely identifies preference, bias, and noise.</a:t>
            </a:r>
          </a:p>
          <a:p>
            <a:endParaRPr dirty="0"/>
          </a:p>
          <a:p>
            <a:r>
              <a:rPr dirty="0"/>
              <a:t>A standard next-item model fits observed targets conditioned on observed histories. Under this decomposition, both the target distribution and the conditioning history can depart from the preference-driven process. These departures motivate the two failure modes on the next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decomposition creates two related problems. Label distortion concerns the target used for learning. If the phone-case interaction in our example was accidental, increasing its predicted probability may provide an inappropriate signal for learning the preference of interest.</a:t>
            </a:r>
          </a:p>
          <a:p>
            <a:endParaRPr dirty="0"/>
          </a:p>
          <a:p>
            <a:r>
              <a:rPr dirty="0"/>
              <a:t>History distortion concerns the input to a prediction. At the following step, that same phone-case interaction becomes part of the user's historical context. It can shift the encoded state even when the next target is meaningful. History distortion therefore affects training inputs as well as prediction on a new sequence.</a:t>
            </a:r>
          </a:p>
          <a:p>
            <a:endParaRPr dirty="0"/>
          </a:p>
          <a:p>
            <a:r>
              <a:rPr dirty="0"/>
              <a:t>The problems are coupled because evaluating an interaction requires a representation of the surrounding history, while learning that representation depends on the quality of the interactions. Without clean labels, a detector has to rely on auxiliary evidence.</a:t>
            </a:r>
          </a:p>
          <a:p>
            <a:endParaRPr dirty="0"/>
          </a:p>
          <a:p>
            <a:r>
              <a:rPr dirty="0"/>
              <a:t>DARM addresses this coupling by using detection to construct specialized training views and by preserving the raw sequence when combining predictions at inference. The goal is to reduce the influence of suspect training signals while avoiding a hard deletion decision for every new history.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Sequential encoders improve representations of temporal patterns, using recurrent networks, attention, and other architectures. Debiasing methods address systematic effects in logged data, while denoising methods address unreliable interactions. These lines of work motivate the baselines in our experiments.</a:t>
            </a:r>
          </a:p>
          <a:p>
            <a:endParaRPr dirty="0"/>
          </a:p>
          <a:p>
            <a:r>
              <a:rPr dirty="0"/>
              <a:t>The gap we investigate is how to organize learning when systematic bias and random noise coexist and can affect both supervision and historical context. An expressive encoder may learn some robustness, but it does not by itself specify separate auxiliary supervision for these mechanisms.</a:t>
            </a:r>
          </a:p>
          <a:p>
            <a:endParaRPr dirty="0"/>
          </a:p>
          <a:p>
            <a:r>
              <a:rPr dirty="0"/>
              <a:t>DARM combines synthetic noise detection, teacher-guided bias detection, specialized recommendation experts, and a sequence-aware router. USR is both a comparison method and the source of teacher guidance, while STEAM provides a denoising comparison.</a:t>
            </a:r>
          </a:p>
          <a:p>
            <a:endParaRPr dirty="0"/>
          </a:p>
          <a:p>
            <a:r>
              <a:rPr dirty="0"/>
              <a:t>The reported experts use Transformer backbones. The contribution centers on how supervision and prediction are organized around distortion, with the empirical study examining that organization under the reported settings.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paper makes three connected contributions. First, it formulates the interaction log as a mixture that affects both targets and histories. Second, it proposes a learning architecture that uses different auxiliary signals to train specialists and combines their predictions adaptively. Third, it examines the full model and its components across several datasets and analyses.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figure shows the architecture. Start with the observed sequences on the left. A noise detector learns from synthetically perturbed histories. A separate bias detector learns from pseudo-labels supplied by a debiased teacher. Applying these detectors gives two different training views of the original records.</a:t>
            </a:r>
          </a:p>
          <a:p>
            <a:endParaRPr dirty="0"/>
          </a:p>
          <a:p>
            <a:r>
              <a:rPr dirty="0"/>
              <a:t>The noise-robust expert learns from the view with reduced suspected noise. The bias-robust expert learns from the view with reduced suspected systematic bias. Both solve masked-item prediction, but the retained evidence differs. This creates the possibility of complementary predictive strengths.</a:t>
            </a:r>
          </a:p>
          <a:p>
            <a:endParaRPr dirty="0"/>
          </a:p>
          <a:p>
            <a:r>
              <a:rPr dirty="0"/>
              <a:t>After training the experts, we fix their parameters and train a router on masked raw histories. The router learns a weight for combining the expert probabilities of held-out items. At inference, the raw history goes to both experts and the router, and a weighted log-probability score produces the final ranking.</a:t>
            </a:r>
          </a:p>
          <a:p>
            <a:endParaRPr dirty="0"/>
          </a:p>
          <a:p>
            <a:r>
              <a:rPr dirty="0"/>
              <a:t>The separation of responsibilities is central. Detection shapes expert learning. Routing adapts the combined prediction to the observed history. We do not require a ground-truth distortion label for every customer sequence, and we do not delete detector-flagged events from the raw inference input.</a:t>
            </a:r>
          </a:p>
          <a:p>
            <a:endParaRPr dirty="0"/>
          </a:p>
          <a:p>
            <a:r>
              <a:rPr dirty="0"/>
              <a:t>Both experts execute at inference. This is a soft combination of specialist predictions. We will now unpack the supervision and objective for each part of the framework.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noise detector starts with an observed history and creates a perturbed version by randomly replacing a subset of item identifiers. Because we control the replacement operation, we know which positions changed. These positions supply binary supervision for a detection task.</a:t>
            </a:r>
          </a:p>
          <a:p>
            <a:endParaRPr dirty="0"/>
          </a:p>
          <a:p>
            <a:r>
              <a:rPr dirty="0"/>
              <a:t>The detector first embeds the perturbed items. A Transformer encoder represents their sequential context, and a position-wise classifier produces a noise-likelihood score for each event. The cross-entropy loss shown below compares those scores with the known replacement indicators.</a:t>
            </a:r>
          </a:p>
          <a:p>
            <a:endParaRPr dirty="0"/>
          </a:p>
          <a:p>
            <a:r>
              <a:rPr dirty="0"/>
              <a:t>Once the detector has learned this task, we apply it to the original observed sequence. Events with high noise scores are suppressed when constructing the training history for the noise-robust expert. The detector therefore learns from artificial corruption and then supplies a useful view of naturally imperfect data.</a:t>
            </a:r>
          </a:p>
          <a:p>
            <a:endParaRPr dirty="0"/>
          </a:p>
          <a:p>
            <a:r>
              <a:rPr dirty="0"/>
              <a:t>The replacement ratio, rho N, controls the strength of the synthetic perturbation. It is a training hyperparameter. It does not estimate the proportion of accidental clicks in the dataset.</a:t>
            </a:r>
          </a:p>
          <a:p>
            <a:endParaRPr dirty="0"/>
          </a:p>
          <a:p>
            <a:r>
              <a:rPr dirty="0"/>
              <a:t>The learning strategy exploits a property of the hypothesized noise mechanism: some accidental or incidental actions are weakly related to their context. Random replacements provide many examples of such inconsistency. The transfer is imperfect, because a real accidental event can be contextually plausible and a random replacement can accidentally fit. This is why we treat the detector's output as auxiliary evidence for training, rather than a verified interpretation of customer intent.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Here is the supervision in a six-item example. We replace B with X and D with Y. The labels are zero, one, zero, one, zero, zero. The detector sees the perturbed history and learns to recover the changed positions.</a:t>
            </a:r>
          </a:p>
          <a:p>
            <a:endParaRPr dirty="0"/>
          </a:p>
          <a:p>
            <a:r>
              <a:rPr dirty="0"/>
              <a:t>The zeros have a specific meaning: we did not synthetically replace those events. They do not certify that the original behavior was clean. An original accidental click could remain at position five without appearing in the replacement labels.</a:t>
            </a:r>
          </a:p>
          <a:p>
            <a:endParaRPr dirty="0"/>
          </a:p>
          <a:p>
            <a:r>
              <a:rPr dirty="0"/>
              <a:t>This distinction separates the known training task from the intended transfer to real distortion. It also separates replacement from the masking used later. Replacement creates binary detector labels, while masking creates item-identity targets for recommendation.</a:t>
            </a:r>
          </a:p>
          <a:p>
            <a:endParaRPr dirty="0"/>
          </a:p>
          <a:p>
            <a:r>
              <a:rPr dirty="0"/>
              <a:t>The synthetic task can provide many training examples without manual annotation. Its contribution to recommendation depends on whether the resulting detector constructs a useful training view. The full-system and component experiments evaluate the consequences of that 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a:t>
            </a:r>
            <a:r>
              <a:rPr dirty="0"/>
              <a:t>systematic bias, the paper uses teacher guidance. We first train a debiased sequential recommender using USR, which applies inverse propensity weighting. The teacher supplies a preference proxy intended to reduce systematic influence in the recorded data.</a:t>
            </a:r>
          </a:p>
          <a:p>
            <a:endParaRPr dirty="0"/>
          </a:p>
          <a:p>
            <a:r>
              <a:rPr dirty="0"/>
              <a:t>We score the observed historical interactions under this teacher. Low-likelihood interactions become candidates for bias-related supervision. A separately parameterized Transformer and position-wise classifier then learn a bias detector using cross-entropy against these pseudo-labels.</a:t>
            </a:r>
          </a:p>
          <a:p>
            <a:endParaRPr dirty="0"/>
          </a:p>
          <a:p>
            <a:r>
              <a:rPr dirty="0"/>
              <a:t>This distinction between teacher and detector matters. The teacher generates the auxiliary labels. The detector learns a sequence-dependent scoring function from them. Its architecture resembles the noise detector's architecture, but the parameters and the supervision are separate.</a:t>
            </a:r>
          </a:p>
          <a:p>
            <a:endParaRPr dirty="0"/>
          </a:p>
          <a:p>
            <a:r>
              <a:rPr dirty="0"/>
              <a:t>After detector training, high-scoring events are suppressed when constructing the bias-robust expert's view. The key assumption is that teacher disagreement provides useful information about systematic distortion. Novel interests, rare items, and teacher errors can also produce low likelihood. The method therefore uses a preference proxy rather than observing the true causal mechanism of each event. The numerical example makes the selection rule explicit.</a:t>
            </a:r>
          </a:p>
          <a:p>
            <a:endParaRPr dirty="0"/>
          </a:p>
          <a:p>
            <a:r>
              <a:rPr dirty="0"/>
              <a:t>PAPER: SWAIB2026-final正文.pdf, Section 3.1, Equation 12 and Figure 2(b).</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Suppose the teacher assigns the six likelihoods shown here. With a selection fraction of one half, positions four, five, and six have the three lowest values and become positive pseudo-labels for potential bias. The bias detector learns from those labels and the sequence context.</a:t>
            </a:r>
          </a:p>
          <a:p>
            <a:endParaRPr dirty="0"/>
          </a:p>
          <a:p>
            <a:r>
              <a:rPr dirty="0"/>
              <a:t>These values are scores of different observed items in different conditional contexts. They are not a single probability distribution across the six positions, so they do not need to sum to one.</a:t>
            </a:r>
          </a:p>
          <a:p>
            <a:endParaRPr dirty="0"/>
          </a:p>
          <a:p>
            <a:r>
              <a:rPr dirty="0"/>
              <a:t>The selection ratio controls how aggressively we construct the supervision. A higher ratio supplies more positive examples but may also include more genuine preference-driven actions among them. A lower ratio can be more selective but may leave more systematic distortion in the retained data.</a:t>
            </a:r>
          </a:p>
          <a:p>
            <a:endParaRPr dirty="0"/>
          </a:p>
          <a:p>
            <a:r>
              <a:rPr dirty="0"/>
              <a:t>The teacher's quality and the ratio therefore affect the training view together. Neither the ratio nor the detector score should be interpreted as an independently measured prevalence of bias. In the experiments, the ratio is a tunable hyperparameter, and the sensitivity analysis examines how recommendation performance changes across its settings.</a:t>
            </a:r>
          </a:p>
          <a:p>
            <a:endParaRPr dirty="0"/>
          </a:p>
          <a:p>
            <a:r>
              <a:rPr dirty="0"/>
              <a:t>We now have two different sources of auxiliary supervision and can use them to train two recommendation experts.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detectors give us two distortion-reduced versions of a sequence. One suppresses suspected noise, and the other suppresses suspected systematic bias. We train a separate recommendation expert on each version, using the same masked-item prediction principle.</a:t>
            </a:r>
          </a:p>
          <a:p>
            <a:endParaRPr dirty="0"/>
          </a:p>
          <a:p>
            <a:r>
              <a:rPr dirty="0"/>
              <a:t>In the reported implementation, both experts are Transformer-based models. Their specialization comes primarily from the training views. We do not provide a label stating that a particular test user belongs to a noise category or a bias category.</a:t>
            </a:r>
          </a:p>
          <a:p>
            <a:endParaRPr dirty="0"/>
          </a:p>
          <a:p>
            <a:r>
              <a:rPr dirty="0"/>
              <a:t>Keeping separate views preserves different compromises between retaining information and suppressing suspect events. Combining every filtering decision into a single sequence could remove useful signals for different reasons. The experts can instead learn alternative representations of the historical evidence.</a:t>
            </a:r>
          </a:p>
          <a:p>
            <a:endParaRPr dirty="0"/>
          </a:p>
          <a:p>
            <a:r>
              <a:rPr dirty="0"/>
              <a:t>This design creates an empirical question: do the resulting predictors have sufficiently different strengths that a combination improves on either one? Specialization alone does not guarantee complementarity. The ablation and oracle analyses later address this question. Before examining them, we need the expert objective and the router's learning signal.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Each expert learns to recover masked items from a retained sequence. In the example, the noise-reduced history is A, C, E, F. We hide C and minimize the negative log-probability the expert assigns to that item given the masked context.</a:t>
            </a:r>
          </a:p>
          <a:p>
            <a:endParaRPr dirty="0"/>
          </a:p>
          <a:p>
            <a:r>
              <a:rPr dirty="0"/>
              <a:t>The loss sums over masked positions. The bias-robust expert uses the same objective on its own distortion-reduced history. The two experts therefore share the predictive task while receiving different contextual evidence and different retained targets.</a:t>
            </a:r>
          </a:p>
          <a:p>
            <a:endParaRPr dirty="0"/>
          </a:p>
          <a:p>
            <a:r>
              <a:rPr dirty="0"/>
              <a:t>This differs from the detector objectives. Detector supervision asks whether an event is a replacement or receives a teacher-derived label. Expert supervision asks which item belongs at a masked position. Those objectives shape different components of the system.</a:t>
            </a:r>
          </a:p>
          <a:p>
            <a:endParaRPr dirty="0"/>
          </a:p>
          <a:p>
            <a:r>
              <a:rPr dirty="0"/>
              <a:t>The framework is designed to permit other suitable sequential backbones, but the reported experiments instantiate Transformer experts. The next stage holds these experts fixed and learns how to combine their predictions.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router operates after expert training. We freeze both experts and use masked versions of the raw observed histories. Each expert predicts a probability distribution for a held-out item. The router encodes the context and outputs a gate between zero and one.</a:t>
            </a:r>
          </a:p>
          <a:p>
            <a:endParaRPr dirty="0"/>
          </a:p>
          <a:p>
            <a:r>
              <a:rPr dirty="0"/>
              <a:t>During training, the gate forms an arithmetic mixture of the expert probabilities. The objective minimizes the negative log-likelihood of the observed target under that mixture. If the noise-robust expert gives the target a higher probability, increasing its weight locally improves the mixture likelihood. The reverse applies when the bias-robust expert is stronger.</a:t>
            </a:r>
          </a:p>
          <a:p>
            <a:endParaRPr dirty="0"/>
          </a:p>
          <a:p>
            <a:r>
              <a:rPr dirty="0"/>
              <a:t>This creates a learning signal without manually labeled optimal experts. The router shares parameters across many histories and learns patterns associated with relative expert usefulness. Freezing the experts keeps those predictive alternatives stable while the router learns.</a:t>
            </a:r>
          </a:p>
          <a:p>
            <a:endParaRPr dirty="0"/>
          </a:p>
          <a:p>
            <a:r>
              <a:rPr dirty="0"/>
              <a:t>The raw history is important. The router learns to interpret the information available when the deployed system encounters an imperfect sequence. It has to choose a useful weight before observing the next item. It cannot retrospectively select an expert using the test answer.</a:t>
            </a:r>
          </a:p>
          <a:p>
            <a:endParaRPr dirty="0"/>
          </a:p>
          <a:p>
            <a:r>
              <a:rPr dirty="0"/>
              <a:t>There is still uncertainty in the target because it comes from the log. The router objective encourages prediction of held-out observations, and its gate should be interpreted as a predictive combination weight. It does not identify the fraction of true preference, bias, or noise in the behavior-generating process. We can see the local optimization signal in the next example.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For history A, the noise expert assigns probability point three to the masked target, while the bias expert assigns point one. Equal weights give point two. Increasing the noise-expert weight to point eight gives point two six, which lowers the negative log-likelihood.</a:t>
            </a:r>
          </a:p>
          <a:p>
            <a:endParaRPr dirty="0"/>
          </a:p>
          <a:p>
            <a:r>
              <a:rPr dirty="0"/>
              <a:t>For history B, the experts reverse their relative performance. Their probabilities are point zero five and point two five. Reducing the noise-expert weight from one half to point two raises the mixture likelihood from point one five to point two one.</a:t>
            </a:r>
          </a:p>
          <a:p>
            <a:endParaRPr dirty="0"/>
          </a:p>
          <a:p>
            <a:r>
              <a:rPr dirty="0"/>
              <a:t>These examples show why a context-dependent weight can receive a useful training signal. The model learns a mapping from historical features to relative expert usefulness, without a separate label naming the correct expert.</a:t>
            </a:r>
          </a:p>
          <a:p>
            <a:endParaRPr dirty="0"/>
          </a:p>
          <a:p>
            <a:r>
              <a:rPr dirty="0"/>
              <a:t>For an isolated target, maximizing this simple mixture likelihood favors the stronger expert at an endpoint. A practical router must share parameters across cases and generalize to a new history before seeing its target. That distinction is essential when we later compare learned routing with an oracle that selects retrospectively.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At inference, both experts and the router receive the raw observed history. The experts produce item logits, and log-</a:t>
            </a:r>
            <a:r>
              <a:rPr dirty="0" err="1"/>
              <a:t>softmax</a:t>
            </a:r>
            <a:r>
              <a:rPr dirty="0"/>
              <a:t> converts them into log-probabilities. The router's weight then combines these into a ranking score.</a:t>
            </a:r>
          </a:p>
          <a:p>
            <a:endParaRPr dirty="0"/>
          </a:p>
          <a:p>
            <a:r>
              <a:rPr dirty="0"/>
              <a:t>The fusion is log-linear. In probability space, it corresponds to a weighted geometric combination before normalization. A normalized fused distribution would divide by the sum across candidate items. For ranking a fixed history, that common normalizer does not change the item order.</a:t>
            </a:r>
          </a:p>
          <a:p>
            <a:endParaRPr dirty="0"/>
          </a:p>
          <a:p>
            <a:r>
              <a:rPr dirty="0"/>
              <a:t>This inference rule differs from the arithmetic mixture used to train the router. The distinction can matter when experts disagree: a very low probability from one expert affects geometric pooling differently from arithmetic averaging. A numerical comparison is available in the backup slides. The paper specifies both rules but does not isolate their relative performance in an ablation.</a:t>
            </a:r>
          </a:p>
          <a:p>
            <a:endParaRPr dirty="0"/>
          </a:p>
          <a:p>
            <a:r>
              <a:rPr dirty="0"/>
              <a:t>Preserving the raw history avoids committing to detector-based deletion at inference. The models can still make errors, including errors inherited through the expert training views. The pipeline on the next slide summarizes which information and parameters each stage uses.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table summarizes the learning pipeline. Detection learns from synthetic or teacher-derived labels. Expert learning uses masked-item prediction on the separate training views. Router learning returns to masked raw histories, updates only the router, and keeps the experts fixed. Inference requires no further parameter update.</a:t>
            </a:r>
          </a:p>
          <a:p>
            <a:endParaRPr dirty="0"/>
          </a:p>
          <a:p>
            <a:r>
              <a:rPr dirty="0"/>
              <a:t>The supervision changes across these stages. That is the main design choice, alongside preserving raw input for prediction. The paper's implementation uses two-layer Transformers with two attention heads. Other implementation settings appear in the technical backup.</a:t>
            </a:r>
          </a:p>
          <a:p>
            <a:endParaRPr dirty="0"/>
          </a:p>
          <a:p>
            <a:r>
              <a:rPr dirty="0"/>
              <a:t>Both experts execute at inference, so the mixture is not a sparse computation-saving architecture. The study reports ranking quality, while a detailed latency and memory comparison remains a further evaluation question.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is the </a:t>
            </a:r>
            <a:r>
              <a:rPr lang="en-US" dirty="0" err="1"/>
              <a:t>evaluationl</a:t>
            </a:r>
            <a:endParaRPr dirty="0"/>
          </a:p>
          <a:p>
            <a:endParaRPr dirty="0"/>
          </a:p>
          <a:p>
            <a:r>
              <a:rPr dirty="0"/>
              <a:t>The evaluation uses Amazon Beauty, MovieLens-1M, and </a:t>
            </a:r>
            <a:r>
              <a:rPr dirty="0" err="1"/>
              <a:t>RetailRocket</a:t>
            </a:r>
            <a:r>
              <a:rPr dirty="0"/>
              <a:t>. They cover product interactions, movie feedback, and retail activity. The reported histories vary considerably in length and sparsity, which makes the comparison across datasets useful.</a:t>
            </a:r>
          </a:p>
          <a:p>
            <a:endParaRPr dirty="0"/>
          </a:p>
          <a:p>
            <a:r>
              <a:rPr dirty="0"/>
              <a:t>The study includes eight baselines. Six represent sequential modeling approaches, while USR and STEAM are especially relevant to the distortion problem because they address debiasing and denoising. The strongest baseline varies across the reported metrics.</a:t>
            </a:r>
          </a:p>
          <a:p>
            <a:endParaRPr dirty="0"/>
          </a:p>
          <a:p>
            <a:r>
              <a:rPr dirty="0"/>
              <a:t>The table shows the dataset statistics supplied by the paper. These describe the available interaction records and should not be read as a complete specification of the final evaluated population. Exact filtering and candidate construction matter when reproducing absolute scores.</a:t>
            </a:r>
          </a:p>
          <a:p>
            <a:endParaRPr dirty="0"/>
          </a:p>
          <a:p>
            <a:r>
              <a:rPr dirty="0"/>
              <a:t>Within the reported protocol, the objective is a consistent comparison of next-item ranking. The next slide explains the holdout scheme and how the three metric families distinguish finding a target from placing it near the top.</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evaluation reserves the final interaction for testing and the preceding interaction for validation. Earlier observations supply training data. Recall at K asks whether the held-out target appears within the first K recommendations. NDCG and MRR additionally reward placing it near the top.</a:t>
            </a:r>
          </a:p>
          <a:p>
            <a:endParaRPr dirty="0"/>
          </a:p>
          <a:p>
            <a:r>
              <a:rPr dirty="0"/>
              <a:t>For one held-out item at rank three and a cutoff of five, Recall is one, NDCG is one half, and MRR is one third. All three contributions are zero if the item falls outside the cutoff. The reported values average across test cases.</a:t>
            </a:r>
          </a:p>
          <a:p>
            <a:endParaRPr dirty="0"/>
          </a:p>
          <a:p>
            <a:r>
              <a:rPr dirty="0"/>
              <a:t>These metrics answer related questions but can differ in their sensitivity to ordering. Recovering more targets somewhere in a list need not produce the same improvement in the earliest positions.</a:t>
            </a:r>
          </a:p>
          <a:p>
            <a:endParaRPr dirty="0"/>
          </a:p>
          <a:p>
            <a:r>
              <a:rPr dirty="0"/>
              <a:t>The test target remains an observed action. These metrics provide evidence about prediction of logged behavior. We will return to the distinction between this evaluation and the measurement of preference or consumer outcomes in the discussion.</a:t>
            </a:r>
          </a:p>
          <a:p>
            <a:endParaRPr dirty="0"/>
          </a:p>
          <a:p>
            <a:r>
              <a:rPr dirty="0"/>
              <a:t>PAPER: SWAIB2026-final正文.pdf, Section 4.1. Rank-based metric example is a mathematical illustration..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main result is that DARM has the highest reported score in twenty-five of twenty-seven metric and dataset comparisons. Twenty-three results carry the paper's significance marker at the stated threshold of point zero five. The comparisons cover three metrics at three cutoffs across three datasets.</a:t>
            </a:r>
          </a:p>
          <a:p>
            <a:endParaRPr dirty="0"/>
          </a:p>
          <a:p>
            <a:r>
              <a:rPr dirty="0"/>
              <a:t>The percentage ranges compare DARM with the strongest baseline for each row. </a:t>
            </a:r>
            <a:r>
              <a:rPr dirty="0" err="1"/>
              <a:t>RetailRocket</a:t>
            </a:r>
            <a:r>
              <a:rPr dirty="0"/>
              <a:t> shows the most consistent improvement across all nine comparisons, with the largest reported relative gain of two point nine five percent on MRR at five.</a:t>
            </a:r>
          </a:p>
          <a:p>
            <a:endParaRPr dirty="0"/>
          </a:p>
          <a:p>
            <a:r>
              <a:rPr dirty="0"/>
              <a:t>The results support the value of the combined design under the reported settings. To understand that pattern, we next look at a common cutoff and then examine the behavior of the individual experts and the router.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Fixing the cutoff at ten makes the comparison easier to inspect. </a:t>
            </a:r>
          </a:p>
          <a:p>
            <a:r>
              <a:rPr dirty="0"/>
              <a:t>DARM improves on each of those selected results.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ablation on MovieLens-1M compares DARM with the noise-robust expert alone and the bias-robust expert alone. The full model exceeds both single-expert alternatives on all nine reported metrics.</a:t>
            </a:r>
          </a:p>
          <a:p>
            <a:endParaRPr dirty="0"/>
          </a:p>
          <a:p>
            <a:r>
              <a:rPr dirty="0"/>
              <a:t>The ordering of the individual experts also deserves attention. Their relative strengths differ across metrics. This is consistent with the idea that different training views lead to different predictive behavior, even though both experts solve the same underlying recommendation task.</a:t>
            </a:r>
          </a:p>
          <a:p>
            <a:endParaRPr dirty="0"/>
          </a:p>
          <a:p>
            <a:r>
              <a:rPr dirty="0"/>
              <a:t>The ablation answers a specific question: whether either individual specialist matches the full system in this setting. The answer is no for the reported metrics. It supports combining the views rather than choosing one specialist globally.</a:t>
            </a:r>
          </a:p>
          <a:p>
            <a:endParaRPr dirty="0"/>
          </a:p>
          <a:p>
            <a:r>
              <a:rPr dirty="0"/>
              <a:t>It does not yet reveal where their predictions differ across individual histories. For that, the next analysis gives an oracle access to the test answer and lets it select a specialist retrospectively. That comparison helps separate the existence of useful expert complementarity from the ability of a learned router to exploit 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oracle analysis asks how the experts would perform if we could select the better one for each test case after seeing the ground-truth item. It uses information that a deployable router does not have. Its role is to diagnose complementarity among these fixed predictors.</a:t>
            </a:r>
          </a:p>
          <a:p>
            <a:endParaRPr dirty="0"/>
          </a:p>
          <a:p>
            <a:r>
              <a:rPr dirty="0"/>
              <a:t>On </a:t>
            </a:r>
            <a:r>
              <a:rPr dirty="0" err="1"/>
              <a:t>MovieLens</a:t>
            </a:r>
            <a:r>
              <a:rPr dirty="0"/>
              <a:t>, the oracle exceeds each individual expert and DARM for the metrics displayed. For NDCG at five, DARM scores point five nine eight two, while the oracle scores point six four nine nine. The difference is point zero five one seven, or about eight point six four percent relative to DARM. At NDCG ten, the values are point six two six nine and point six seven one one.</a:t>
            </a:r>
          </a:p>
          <a:p>
            <a:endParaRPr dirty="0"/>
          </a:p>
          <a:p>
            <a:r>
              <a:rPr dirty="0"/>
              <a:t>The comparison is informative because a single expert that dominated every test case would leave no benefit for per-instance selection. The observed oracle advantage indicates that the specialists provide useful alternatives across cases. The current router captures some of this value, as suggested by the ablation, while the retrospective selector reveals additional differences.</a:t>
            </a:r>
          </a:p>
          <a:p>
            <a:endParaRPr dirty="0"/>
          </a:p>
          <a:p>
            <a:r>
              <a:rPr dirty="0"/>
              <a:t>The gap is a research opportunity under privileged information. It does not guarantee that the raw history contains enough information for a practical router to close it. It is also not a universal upper bound on every possible mixture or future recommender.</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sensitivity analysis varies the two supervision ratios. </a:t>
            </a:r>
            <a:endParaRPr lang="en-US" dirty="0"/>
          </a:p>
          <a:p>
            <a:r>
              <a:rPr lang="en-US" dirty="0"/>
              <a:t>These results suggest that useful supervision remains available under several ratio choices in this setting. The method does not require an independently measured true noise or bias rate to define those choices. They remain hyperparameters that should be selected with validation data.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 next study could use different designs for different questions. Controlled distortion experiments would vary the noise mechanism or teacher quality while holding other components fixed. They can identify where the auxiliary supervision succeeds or fails under known changes.</a:t>
            </a:r>
          </a:p>
          <a:p>
            <a:endParaRPr dirty="0"/>
          </a:p>
          <a:p>
            <a:r>
              <a:rPr dirty="0"/>
              <a:t>A randomized exposure experiment would address a different question: the effect of changing a recommendation policy on measured consumer outcomes. Alongside interaction data, the study could collect explicit preference feedback or satisfaction measures. The outcome definition and assignment determine the interpretation of that effect.</a:t>
            </a:r>
          </a:p>
          <a:p>
            <a:endParaRPr dirty="0"/>
          </a:p>
          <a:p>
            <a:r>
              <a:rPr dirty="0"/>
              <a:t>A repeated feedback study could examine how learning and exposure coevolve over several rounds. Simulation offers control over a specified mechanism, while longitudinal or experimental data could test whether its predictions fit behavior in a platform setting. Concentration and discovery should be measured at both the user and aggregate levels.</a:t>
            </a:r>
          </a:p>
          <a:p>
            <a:endParaRPr dirty="0"/>
          </a:p>
          <a:p>
            <a:r>
              <a:rPr dirty="0"/>
              <a:t>These designs form an empirical research agenda rather than a rollout sequence. They help separate the source of model improvement, its relationship to consumer preference, and the broader consequences of deploying a learning policy over time.</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Let me close by returning to the research question. A logged interaction contains information about preference, but its meaning can also depend on systematic exposure effects and incidental behavior. The paper organizes that problem through label distortion and history distortion.</a:t>
            </a:r>
          </a:p>
          <a:p>
            <a:endParaRPr dirty="0"/>
          </a:p>
          <a:p>
            <a:r>
              <a:rPr dirty="0"/>
              <a:t>DARM uses different auxiliary supervision to train specialized experts and learns how to combine their predictions while retaining the raw history at inference. The experiments show the highest reported ranking scores in twenty-five of twenty-seven comparisons. Ablation and oracle analyses provide evidence that the experts offer useful complementary predictions.</a:t>
            </a:r>
          </a:p>
          <a:p>
            <a:endParaRPr dirty="0"/>
          </a:p>
          <a:p>
            <a:r>
              <a:rPr dirty="0"/>
              <a:t>The broader opportunity is to connect this modeling approach with stronger measurement of preference and with the study of repeated recommendation effects. That connection gives computer science and business research a shared set of questions about what models learn from behavior and how their predictions subsequently shape behavior.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Thank you for your attention. I welcome questions about the distortion assumptions, the learning objectives, the empirical analyses, and the connections to consumer behavior and platform research. The backup slides contain additional technical details and references.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58810-074D-46F2-BCDA-CCE4E6361204}"/>
              </a:ext>
            </a:extLst>
          </p:cNvPr>
          <p:cNvSpPr>
            <a:spLocks noGrp="1"/>
          </p:cNvSpPr>
          <p:nvPr>
            <p:ph type="ctrTitle"/>
          </p:nvPr>
        </p:nvSpPr>
        <p:spPr>
          <a:xfrm>
            <a:off x="685800" y="2130425"/>
            <a:ext cx="7772400" cy="1470025"/>
          </a:xfrm>
        </p:spPr>
        <p:txBody>
          <a:bodyPr/>
          <a:lstStyle/>
          <a:p>
            <a:r>
              <a:t>Click to edit Master title style</a:t>
            </a:r>
          </a:p>
        </p:txBody>
      </p:sp>
      <p:sp>
        <p:nvSpPr>
          <p:cNvPr id="3" name="Subtitle 2">
            <a:extLst>
              <a:ext uri="{FF2B5EF4-FFF2-40B4-BE49-F238E27FC236}">
                <a16:creationId xmlns:a16="http://schemas.microsoft.com/office/drawing/2014/main" id="{1F4927D9-2672-4931-88F3-AAFA53296451}"/>
              </a:ext>
            </a:extLst>
          </p:cNvPr>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36D582AD-08BB-4618-94D7-7B54EFD9A77B}"/>
              </a:ext>
            </a:extLst>
          </p:cNvPr>
          <p:cNvSpPr>
            <a:spLocks noGrp="1"/>
          </p:cNvSpPr>
          <p:nvPr>
            <p:ph type="dt" idx="10"/>
          </p:nvPr>
        </p:nvSpPr>
        <p:spPr/>
        <p:txBody>
          <a:bodyPr/>
          <a:lstStyle>
            <a:lvl1pPr>
              <a:buNone/>
              <a:defRPr/>
            </a:lvl1pPr>
          </a:lstStyle>
          <a:p>
            <a:endParaRPr/>
          </a:p>
        </p:txBody>
      </p:sp>
      <p:sp>
        <p:nvSpPr>
          <p:cNvPr id="5" name="Footer Placeholder 4">
            <a:extLst>
              <a:ext uri="{FF2B5EF4-FFF2-40B4-BE49-F238E27FC236}">
                <a16:creationId xmlns:a16="http://schemas.microsoft.com/office/drawing/2014/main" id="{E9FDEBF3-1289-4170-9BFC-7F273FC9BA22}"/>
              </a:ext>
            </a:extLst>
          </p:cNvPr>
          <p:cNvSpPr>
            <a:spLocks noGrp="1"/>
          </p:cNvSpPr>
          <p:nvPr>
            <p:ph type="ftr" idx="11"/>
          </p:nvPr>
        </p:nvSpPr>
        <p:spPr/>
        <p:txBody>
          <a:bodyPr/>
          <a:lstStyle>
            <a:lvl1pPr>
              <a:buNone/>
              <a:defRPr/>
            </a:lvl1pPr>
          </a:lstStyle>
          <a:p>
            <a:endParaRPr/>
          </a:p>
        </p:txBody>
      </p:sp>
      <p:sp>
        <p:nvSpPr>
          <p:cNvPr id="6" name="Slide Number Placeholder 5">
            <a:extLst>
              <a:ext uri="{FF2B5EF4-FFF2-40B4-BE49-F238E27FC236}">
                <a16:creationId xmlns:a16="http://schemas.microsoft.com/office/drawing/2014/main" id="{E074DED3-3166-4A90-867C-F905F5E7514D}"/>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23E71-EE19-492B-8325-A2B2FF66E9D4}"/>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8A9B2DB3-0339-44B4-A104-91961440BB50}"/>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15B3C3B7-E273-46C7-9DAF-FC1F0447F0CF}"/>
              </a:ext>
            </a:extLst>
          </p:cNvPr>
          <p:cNvSpPr>
            <a:spLocks noGrp="1"/>
          </p:cNvSpPr>
          <p:nvPr>
            <p:ph type="dt" idx="10"/>
          </p:nvPr>
        </p:nvSpPr>
        <p:spPr/>
        <p:txBody>
          <a:bodyPr/>
          <a:lstStyle>
            <a:lvl1pPr>
              <a:buNone/>
              <a:defRPr/>
            </a:lvl1pPr>
          </a:lstStyle>
          <a:p>
            <a:endParaRPr/>
          </a:p>
        </p:txBody>
      </p:sp>
      <p:sp>
        <p:nvSpPr>
          <p:cNvPr id="5" name="Footer Placeholder 4">
            <a:extLst>
              <a:ext uri="{FF2B5EF4-FFF2-40B4-BE49-F238E27FC236}">
                <a16:creationId xmlns:a16="http://schemas.microsoft.com/office/drawing/2014/main" id="{AB75DC47-DE71-41EF-B5DD-250D7D83134C}"/>
              </a:ext>
            </a:extLst>
          </p:cNvPr>
          <p:cNvSpPr>
            <a:spLocks noGrp="1"/>
          </p:cNvSpPr>
          <p:nvPr>
            <p:ph type="ftr" idx="11"/>
          </p:nvPr>
        </p:nvSpPr>
        <p:spPr/>
        <p:txBody>
          <a:bodyPr/>
          <a:lstStyle>
            <a:lvl1pPr>
              <a:buNone/>
              <a:defRPr/>
            </a:lvl1pPr>
          </a:lstStyle>
          <a:p>
            <a:endParaRPr/>
          </a:p>
        </p:txBody>
      </p:sp>
      <p:sp>
        <p:nvSpPr>
          <p:cNvPr id="6" name="Slide Number Placeholder 5">
            <a:extLst>
              <a:ext uri="{FF2B5EF4-FFF2-40B4-BE49-F238E27FC236}">
                <a16:creationId xmlns:a16="http://schemas.microsoft.com/office/drawing/2014/main" id="{0A31E248-2CD2-46CC-816B-CE1BC2250588}"/>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AB03-A00B-432E-BD44-960EF9F0C1EC}"/>
              </a:ext>
            </a:extLst>
          </p:cNvPr>
          <p:cNvSpPr>
            <a:spLocks noGrp="1"/>
          </p:cNvSpPr>
          <p:nvPr>
            <p:ph type="title"/>
          </p:nvPr>
        </p:nvSpPr>
        <p:spPr>
          <a:xfrm>
            <a:off x="722313" y="4406900"/>
            <a:ext cx="7772400" cy="1362075"/>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53656D3-FA60-4C5E-91E1-EE9B9EEA01CF}"/>
              </a:ext>
            </a:extLst>
          </p:cNvPr>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13D87B2D-94FC-4E98-AB0B-5185F52C0721}"/>
              </a:ext>
            </a:extLst>
          </p:cNvPr>
          <p:cNvSpPr>
            <a:spLocks noGrp="1"/>
          </p:cNvSpPr>
          <p:nvPr>
            <p:ph type="dt" idx="10"/>
          </p:nvPr>
        </p:nvSpPr>
        <p:spPr/>
        <p:txBody>
          <a:bodyPr/>
          <a:lstStyle>
            <a:lvl1pPr>
              <a:buNone/>
              <a:defRPr/>
            </a:lvl1pPr>
          </a:lstStyle>
          <a:p>
            <a:endParaRPr/>
          </a:p>
        </p:txBody>
      </p:sp>
      <p:sp>
        <p:nvSpPr>
          <p:cNvPr id="5" name="Footer Placeholder 4">
            <a:extLst>
              <a:ext uri="{FF2B5EF4-FFF2-40B4-BE49-F238E27FC236}">
                <a16:creationId xmlns:a16="http://schemas.microsoft.com/office/drawing/2014/main" id="{CB8ECAA0-D58F-4001-9769-4DB80B9F190A}"/>
              </a:ext>
            </a:extLst>
          </p:cNvPr>
          <p:cNvSpPr>
            <a:spLocks noGrp="1"/>
          </p:cNvSpPr>
          <p:nvPr>
            <p:ph type="ftr" idx="11"/>
          </p:nvPr>
        </p:nvSpPr>
        <p:spPr/>
        <p:txBody>
          <a:bodyPr/>
          <a:lstStyle>
            <a:lvl1pPr>
              <a:buNone/>
              <a:defRPr/>
            </a:lvl1pPr>
          </a:lstStyle>
          <a:p>
            <a:endParaRPr/>
          </a:p>
        </p:txBody>
      </p:sp>
      <p:sp>
        <p:nvSpPr>
          <p:cNvPr id="6" name="Slide Number Placeholder 5">
            <a:extLst>
              <a:ext uri="{FF2B5EF4-FFF2-40B4-BE49-F238E27FC236}">
                <a16:creationId xmlns:a16="http://schemas.microsoft.com/office/drawing/2014/main" id="{6AB85BF2-A8D4-44BE-9BE2-506ED75D8CCD}"/>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E299C-F41F-48E5-912A-37B2EEEA948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B1E877F8-289A-4E04-A06A-DDC2E519EA2D}"/>
              </a:ext>
            </a:extLst>
          </p:cNvPr>
          <p:cNvSpPr>
            <a:spLocks noGrp="1"/>
          </p:cNvSpPr>
          <p:nvPr>
            <p:ph idx="1"/>
          </p:nvPr>
        </p:nvSpPr>
        <p:spPr>
          <a:xfrm>
            <a:off x="457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D81F1012-009B-4B1B-BC1D-13925532CEFA}"/>
              </a:ext>
            </a:extLst>
          </p:cNvPr>
          <p:cNvSpPr>
            <a:spLocks noGrp="1"/>
          </p:cNvSpPr>
          <p:nvPr>
            <p:ph idx="2"/>
          </p:nvPr>
        </p:nvSpPr>
        <p:spPr>
          <a:xfrm>
            <a:off x="4648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3">
            <a:extLst>
              <a:ext uri="{FF2B5EF4-FFF2-40B4-BE49-F238E27FC236}">
                <a16:creationId xmlns:a16="http://schemas.microsoft.com/office/drawing/2014/main" id="{7FF94E48-0165-48C3-A9AF-765AF79637CC}"/>
              </a:ext>
            </a:extLst>
          </p:cNvPr>
          <p:cNvSpPr>
            <a:spLocks noGrp="1"/>
          </p:cNvSpPr>
          <p:nvPr>
            <p:ph type="dt" idx="10"/>
          </p:nvPr>
        </p:nvSpPr>
        <p:spPr/>
        <p:txBody>
          <a:bodyPr/>
          <a:lstStyle>
            <a:lvl1pPr>
              <a:buNone/>
              <a:defRPr/>
            </a:lvl1pPr>
          </a:lstStyle>
          <a:p>
            <a:endParaRPr/>
          </a:p>
        </p:txBody>
      </p:sp>
      <p:sp>
        <p:nvSpPr>
          <p:cNvPr id="6" name="Footer Placeholder 4">
            <a:extLst>
              <a:ext uri="{FF2B5EF4-FFF2-40B4-BE49-F238E27FC236}">
                <a16:creationId xmlns:a16="http://schemas.microsoft.com/office/drawing/2014/main" id="{D8090A5C-B7A4-4C57-BDD9-482C5C285D6E}"/>
              </a:ext>
            </a:extLst>
          </p:cNvPr>
          <p:cNvSpPr>
            <a:spLocks noGrp="1"/>
          </p:cNvSpPr>
          <p:nvPr>
            <p:ph type="ftr" idx="11"/>
          </p:nvPr>
        </p:nvSpPr>
        <p:spPr/>
        <p:txBody>
          <a:bodyPr/>
          <a:lstStyle>
            <a:lvl1pPr>
              <a:buNone/>
              <a:defRPr/>
            </a:lvl1pPr>
          </a:lstStyle>
          <a:p>
            <a:endParaRPr/>
          </a:p>
        </p:txBody>
      </p:sp>
      <p:sp>
        <p:nvSpPr>
          <p:cNvPr id="7" name="Slide Number Placeholder 5">
            <a:extLst>
              <a:ext uri="{FF2B5EF4-FFF2-40B4-BE49-F238E27FC236}">
                <a16:creationId xmlns:a16="http://schemas.microsoft.com/office/drawing/2014/main" id="{2A8F5C69-9A45-4F01-BD9D-1EABC5A8A08D}"/>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579AA-52B8-44F7-92A0-6E85400DBF9A}"/>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1FF7FB0D-F113-498A-9502-5945AAB3F16A}"/>
              </a:ext>
            </a:extLst>
          </p:cNvPr>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430DCF8F-4343-4AAD-8367-07676C26BB7F}"/>
              </a:ext>
            </a:extLst>
          </p:cNvPr>
          <p:cNvSpPr>
            <a:spLocks noGrp="1"/>
          </p:cNvSpPr>
          <p:nvPr>
            <p:ph idx="2"/>
          </p:nvPr>
        </p:nvSpPr>
        <p:spPr>
          <a:xfrm>
            <a:off x="457200" y="2174875"/>
            <a:ext cx="4040188"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7E3A509A-2592-4FC2-8EAE-4F45DAC1D7C9}"/>
              </a:ext>
            </a:extLst>
          </p:cNvPr>
          <p:cNvSpPr>
            <a:spLocks noGrp="1"/>
          </p:cNvSpPr>
          <p:nvPr>
            <p:ph type="body"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995ABB9A-41E7-4049-A974-6CE3E9B4BDFB}"/>
              </a:ext>
            </a:extLst>
          </p:cNvPr>
          <p:cNvSpPr>
            <a:spLocks noGrp="1"/>
          </p:cNvSpPr>
          <p:nvPr>
            <p:ph idx="4"/>
          </p:nvPr>
        </p:nvSpPr>
        <p:spPr>
          <a:xfrm>
            <a:off x="4645025" y="2174875"/>
            <a:ext cx="4041775"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3">
            <a:extLst>
              <a:ext uri="{FF2B5EF4-FFF2-40B4-BE49-F238E27FC236}">
                <a16:creationId xmlns:a16="http://schemas.microsoft.com/office/drawing/2014/main" id="{735394BB-380B-454E-9923-7D864EEBFFC0}"/>
              </a:ext>
            </a:extLst>
          </p:cNvPr>
          <p:cNvSpPr>
            <a:spLocks noGrp="1"/>
          </p:cNvSpPr>
          <p:nvPr>
            <p:ph type="dt" idx="10"/>
          </p:nvPr>
        </p:nvSpPr>
        <p:spPr/>
        <p:txBody>
          <a:bodyPr/>
          <a:lstStyle>
            <a:lvl1pPr>
              <a:buNone/>
              <a:defRPr/>
            </a:lvl1pPr>
          </a:lstStyle>
          <a:p>
            <a:endParaRPr/>
          </a:p>
        </p:txBody>
      </p:sp>
      <p:sp>
        <p:nvSpPr>
          <p:cNvPr id="8" name="Footer Placeholder 4">
            <a:extLst>
              <a:ext uri="{FF2B5EF4-FFF2-40B4-BE49-F238E27FC236}">
                <a16:creationId xmlns:a16="http://schemas.microsoft.com/office/drawing/2014/main" id="{D9EA6F9F-144F-44E3-B55A-A514EFDE79B9}"/>
              </a:ext>
            </a:extLst>
          </p:cNvPr>
          <p:cNvSpPr>
            <a:spLocks noGrp="1"/>
          </p:cNvSpPr>
          <p:nvPr>
            <p:ph type="ftr" idx="11"/>
          </p:nvPr>
        </p:nvSpPr>
        <p:spPr/>
        <p:txBody>
          <a:bodyPr/>
          <a:lstStyle>
            <a:lvl1pPr>
              <a:buNone/>
              <a:defRPr/>
            </a:lvl1pPr>
          </a:lstStyle>
          <a:p>
            <a:endParaRPr/>
          </a:p>
        </p:txBody>
      </p:sp>
      <p:sp>
        <p:nvSpPr>
          <p:cNvPr id="9" name="Slide Number Placeholder 5">
            <a:extLst>
              <a:ext uri="{FF2B5EF4-FFF2-40B4-BE49-F238E27FC236}">
                <a16:creationId xmlns:a16="http://schemas.microsoft.com/office/drawing/2014/main" id="{8D9F0BB7-66B3-4DD8-AC5D-3DE3834BB49A}"/>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FEBB8-96C3-4504-B6E6-06D4FA587CA7}"/>
              </a:ext>
            </a:extLst>
          </p:cNvPr>
          <p:cNvSpPr>
            <a:spLocks noGrp="1"/>
          </p:cNvSpPr>
          <p:nvPr>
            <p:ph type="title"/>
          </p:nvPr>
        </p:nvSpPr>
        <p:spPr/>
        <p:txBody>
          <a:bodyPr/>
          <a:lstStyle/>
          <a:p>
            <a:r>
              <a:t>Click to edit Master title style</a:t>
            </a:r>
          </a:p>
        </p:txBody>
      </p:sp>
      <p:sp>
        <p:nvSpPr>
          <p:cNvPr id="3" name="Date Placeholder 3">
            <a:extLst>
              <a:ext uri="{FF2B5EF4-FFF2-40B4-BE49-F238E27FC236}">
                <a16:creationId xmlns:a16="http://schemas.microsoft.com/office/drawing/2014/main" id="{5381345C-9D26-4813-802D-2E6D4A4FB84C}"/>
              </a:ext>
            </a:extLst>
          </p:cNvPr>
          <p:cNvSpPr>
            <a:spLocks noGrp="1"/>
          </p:cNvSpPr>
          <p:nvPr>
            <p:ph type="dt" idx="10"/>
          </p:nvPr>
        </p:nvSpPr>
        <p:spPr/>
        <p:txBody>
          <a:bodyPr/>
          <a:lstStyle>
            <a:lvl1pPr>
              <a:buNone/>
              <a:defRPr/>
            </a:lvl1pPr>
          </a:lstStyle>
          <a:p>
            <a:endParaRPr/>
          </a:p>
        </p:txBody>
      </p:sp>
      <p:sp>
        <p:nvSpPr>
          <p:cNvPr id="4" name="Footer Placeholder 4">
            <a:extLst>
              <a:ext uri="{FF2B5EF4-FFF2-40B4-BE49-F238E27FC236}">
                <a16:creationId xmlns:a16="http://schemas.microsoft.com/office/drawing/2014/main" id="{EF8F095B-3688-42BE-806E-0062DB92AEE2}"/>
              </a:ext>
            </a:extLst>
          </p:cNvPr>
          <p:cNvSpPr>
            <a:spLocks noGrp="1"/>
          </p:cNvSpPr>
          <p:nvPr>
            <p:ph type="ftr" idx="11"/>
          </p:nvPr>
        </p:nvSpPr>
        <p:spPr/>
        <p:txBody>
          <a:bodyPr/>
          <a:lstStyle>
            <a:lvl1pPr>
              <a:buNone/>
              <a:defRPr/>
            </a:lvl1pPr>
          </a:lstStyle>
          <a:p>
            <a:endParaRPr/>
          </a:p>
        </p:txBody>
      </p:sp>
      <p:sp>
        <p:nvSpPr>
          <p:cNvPr id="5" name="Slide Number Placeholder 5">
            <a:extLst>
              <a:ext uri="{FF2B5EF4-FFF2-40B4-BE49-F238E27FC236}">
                <a16:creationId xmlns:a16="http://schemas.microsoft.com/office/drawing/2014/main" id="{3E1F72AC-6657-45BE-BA80-153CF7DB2761}"/>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8603867-6CD1-4738-9E14-92560AFFBEB4}"/>
              </a:ext>
            </a:extLst>
          </p:cNvPr>
          <p:cNvSpPr>
            <a:spLocks noGrp="1"/>
          </p:cNvSpPr>
          <p:nvPr>
            <p:ph type="dt" idx="10"/>
          </p:nvPr>
        </p:nvSpPr>
        <p:spPr/>
        <p:txBody>
          <a:bodyPr/>
          <a:lstStyle>
            <a:lvl1pPr>
              <a:buNone/>
              <a:defRPr/>
            </a:lvl1pPr>
          </a:lstStyle>
          <a:p>
            <a:endParaRPr/>
          </a:p>
        </p:txBody>
      </p:sp>
      <p:sp>
        <p:nvSpPr>
          <p:cNvPr id="3" name="Footer Placeholder 4">
            <a:extLst>
              <a:ext uri="{FF2B5EF4-FFF2-40B4-BE49-F238E27FC236}">
                <a16:creationId xmlns:a16="http://schemas.microsoft.com/office/drawing/2014/main" id="{535AF77A-7488-4209-8465-C10C50F8AD62}"/>
              </a:ext>
            </a:extLst>
          </p:cNvPr>
          <p:cNvSpPr>
            <a:spLocks noGrp="1"/>
          </p:cNvSpPr>
          <p:nvPr>
            <p:ph type="ftr" idx="11"/>
          </p:nvPr>
        </p:nvSpPr>
        <p:spPr/>
        <p:txBody>
          <a:bodyPr/>
          <a:lstStyle>
            <a:lvl1pPr>
              <a:buNone/>
              <a:defRPr/>
            </a:lvl1pPr>
          </a:lstStyle>
          <a:p>
            <a:endParaRPr/>
          </a:p>
        </p:txBody>
      </p:sp>
      <p:sp>
        <p:nvSpPr>
          <p:cNvPr id="4" name="Slide Number Placeholder 5">
            <a:extLst>
              <a:ext uri="{FF2B5EF4-FFF2-40B4-BE49-F238E27FC236}">
                <a16:creationId xmlns:a16="http://schemas.microsoft.com/office/drawing/2014/main" id="{FC718A4C-432F-4D02-8FB8-4386E1615D6D}"/>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084F-5076-4F74-B11B-9F0BB8485A3B}"/>
              </a:ext>
            </a:extLst>
          </p:cNvPr>
          <p:cNvSpPr>
            <a:spLocks noGrp="1"/>
          </p:cNvSpPr>
          <p:nvPr>
            <p:ph type="title"/>
          </p:nvPr>
        </p:nvSpPr>
        <p:spPr>
          <a:xfrm>
            <a:off x="457200" y="273050"/>
            <a:ext cx="3008313" cy="1162050"/>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070849B7-81D8-43E7-932C-CE1206CEDB10}"/>
              </a:ext>
            </a:extLst>
          </p:cNvPr>
          <p:cNvSpPr>
            <a:spLocks noGrp="1"/>
          </p:cNvSpPr>
          <p:nvPr>
            <p:ph idx="1"/>
          </p:nvPr>
        </p:nvSpPr>
        <p:spPr>
          <a:xfrm>
            <a:off x="3575050" y="273050"/>
            <a:ext cx="5111750" cy="5853113"/>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AAC82AAA-424C-4203-BF76-11ABC8C0C759}"/>
              </a:ext>
            </a:extLst>
          </p:cNvPr>
          <p:cNvSpPr>
            <a:spLocks noGrp="1"/>
          </p:cNvSpPr>
          <p:nvPr>
            <p:ph type="body"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3">
            <a:extLst>
              <a:ext uri="{FF2B5EF4-FFF2-40B4-BE49-F238E27FC236}">
                <a16:creationId xmlns:a16="http://schemas.microsoft.com/office/drawing/2014/main" id="{ECBEFA54-1A35-4707-90D4-0C7A8C06C8DC}"/>
              </a:ext>
            </a:extLst>
          </p:cNvPr>
          <p:cNvSpPr>
            <a:spLocks noGrp="1"/>
          </p:cNvSpPr>
          <p:nvPr>
            <p:ph type="dt" idx="10"/>
          </p:nvPr>
        </p:nvSpPr>
        <p:spPr/>
        <p:txBody>
          <a:bodyPr/>
          <a:lstStyle>
            <a:lvl1pPr>
              <a:buNone/>
              <a:defRPr/>
            </a:lvl1pPr>
          </a:lstStyle>
          <a:p>
            <a:endParaRPr/>
          </a:p>
        </p:txBody>
      </p:sp>
      <p:sp>
        <p:nvSpPr>
          <p:cNvPr id="6" name="Footer Placeholder 4">
            <a:extLst>
              <a:ext uri="{FF2B5EF4-FFF2-40B4-BE49-F238E27FC236}">
                <a16:creationId xmlns:a16="http://schemas.microsoft.com/office/drawing/2014/main" id="{73DD7277-32D6-441E-B245-2CB2A5B45C35}"/>
              </a:ext>
            </a:extLst>
          </p:cNvPr>
          <p:cNvSpPr>
            <a:spLocks noGrp="1"/>
          </p:cNvSpPr>
          <p:nvPr>
            <p:ph type="ftr" idx="11"/>
          </p:nvPr>
        </p:nvSpPr>
        <p:spPr/>
        <p:txBody>
          <a:bodyPr/>
          <a:lstStyle>
            <a:lvl1pPr>
              <a:buNone/>
              <a:defRPr/>
            </a:lvl1pPr>
          </a:lstStyle>
          <a:p>
            <a:endParaRPr/>
          </a:p>
        </p:txBody>
      </p:sp>
      <p:sp>
        <p:nvSpPr>
          <p:cNvPr id="7" name="Slide Number Placeholder 5">
            <a:extLst>
              <a:ext uri="{FF2B5EF4-FFF2-40B4-BE49-F238E27FC236}">
                <a16:creationId xmlns:a16="http://schemas.microsoft.com/office/drawing/2014/main" id="{16D2D1CF-496D-49B1-855E-E8FF33769DD7}"/>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A9F37-97F8-4CDC-A278-4733022713B3}"/>
              </a:ext>
            </a:extLst>
          </p:cNvPr>
          <p:cNvSpPr>
            <a:spLocks noGrp="1"/>
          </p:cNvSpPr>
          <p:nvPr>
            <p:ph type="title"/>
          </p:nvPr>
        </p:nvSpPr>
        <p:spPr>
          <a:xfrm>
            <a:off x="1792288" y="4800600"/>
            <a:ext cx="5486400" cy="566738"/>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A0BB12B4-1700-4419-8339-71410B3C5C7C}"/>
              </a:ext>
            </a:extLst>
          </p:cNvPr>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730EF48-814F-424B-B63C-5CC0F089D1BC}"/>
              </a:ext>
            </a:extLst>
          </p:cNvPr>
          <p:cNvSpPr>
            <a:spLocks noGrp="1"/>
          </p:cNvSpPr>
          <p:nvPr>
            <p:ph type="body"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3">
            <a:extLst>
              <a:ext uri="{FF2B5EF4-FFF2-40B4-BE49-F238E27FC236}">
                <a16:creationId xmlns:a16="http://schemas.microsoft.com/office/drawing/2014/main" id="{A9FE19F9-A2D1-45A1-BB21-41A6F86F3155}"/>
              </a:ext>
            </a:extLst>
          </p:cNvPr>
          <p:cNvSpPr>
            <a:spLocks noGrp="1"/>
          </p:cNvSpPr>
          <p:nvPr>
            <p:ph type="dt" idx="10"/>
          </p:nvPr>
        </p:nvSpPr>
        <p:spPr/>
        <p:txBody>
          <a:bodyPr/>
          <a:lstStyle>
            <a:lvl1pPr>
              <a:buNone/>
              <a:defRPr/>
            </a:lvl1pPr>
          </a:lstStyle>
          <a:p>
            <a:endParaRPr/>
          </a:p>
        </p:txBody>
      </p:sp>
      <p:sp>
        <p:nvSpPr>
          <p:cNvPr id="6" name="Footer Placeholder 4">
            <a:extLst>
              <a:ext uri="{FF2B5EF4-FFF2-40B4-BE49-F238E27FC236}">
                <a16:creationId xmlns:a16="http://schemas.microsoft.com/office/drawing/2014/main" id="{DE940D3D-F095-425A-9B4F-9E7A61A20550}"/>
              </a:ext>
            </a:extLst>
          </p:cNvPr>
          <p:cNvSpPr>
            <a:spLocks noGrp="1"/>
          </p:cNvSpPr>
          <p:nvPr>
            <p:ph type="ftr" idx="11"/>
          </p:nvPr>
        </p:nvSpPr>
        <p:spPr/>
        <p:txBody>
          <a:bodyPr/>
          <a:lstStyle>
            <a:lvl1pPr>
              <a:buNone/>
              <a:defRPr/>
            </a:lvl1pPr>
          </a:lstStyle>
          <a:p>
            <a:endParaRPr/>
          </a:p>
        </p:txBody>
      </p:sp>
      <p:sp>
        <p:nvSpPr>
          <p:cNvPr id="7" name="Slide Number Placeholder 5">
            <a:extLst>
              <a:ext uri="{FF2B5EF4-FFF2-40B4-BE49-F238E27FC236}">
                <a16:creationId xmlns:a16="http://schemas.microsoft.com/office/drawing/2014/main" id="{2EA4D070-40F7-42FD-9747-B7173706E3B1}"/>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8913-AE6D-4851-B6FE-5FC1731BF1F4}"/>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EE30580B-A651-4ACF-9E2E-9E1B34F6FEA6}"/>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123E4608-E220-4112-8A94-DDE8477D8D67}"/>
              </a:ext>
            </a:extLst>
          </p:cNvPr>
          <p:cNvSpPr>
            <a:spLocks noGrp="1"/>
          </p:cNvSpPr>
          <p:nvPr>
            <p:ph type="dt" idx="10"/>
          </p:nvPr>
        </p:nvSpPr>
        <p:spPr/>
        <p:txBody>
          <a:bodyPr/>
          <a:lstStyle>
            <a:lvl1pPr>
              <a:buNone/>
              <a:defRPr/>
            </a:lvl1pPr>
          </a:lstStyle>
          <a:p>
            <a:endParaRPr/>
          </a:p>
        </p:txBody>
      </p:sp>
      <p:sp>
        <p:nvSpPr>
          <p:cNvPr id="5" name="Footer Placeholder 4">
            <a:extLst>
              <a:ext uri="{FF2B5EF4-FFF2-40B4-BE49-F238E27FC236}">
                <a16:creationId xmlns:a16="http://schemas.microsoft.com/office/drawing/2014/main" id="{A898AD31-0F9E-406C-899D-2EEB92571AC6}"/>
              </a:ext>
            </a:extLst>
          </p:cNvPr>
          <p:cNvSpPr>
            <a:spLocks noGrp="1"/>
          </p:cNvSpPr>
          <p:nvPr>
            <p:ph type="ftr" idx="11"/>
          </p:nvPr>
        </p:nvSpPr>
        <p:spPr/>
        <p:txBody>
          <a:bodyPr/>
          <a:lstStyle>
            <a:lvl1pPr>
              <a:buNone/>
              <a:defRPr/>
            </a:lvl1pPr>
          </a:lstStyle>
          <a:p>
            <a:endParaRPr/>
          </a:p>
        </p:txBody>
      </p:sp>
      <p:sp>
        <p:nvSpPr>
          <p:cNvPr id="6" name="Slide Number Placeholder 5">
            <a:extLst>
              <a:ext uri="{FF2B5EF4-FFF2-40B4-BE49-F238E27FC236}">
                <a16:creationId xmlns:a16="http://schemas.microsoft.com/office/drawing/2014/main" id="{020134C6-4EB9-4457-B038-FC9BF961773F}"/>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32371E-5716-43F3-8E49-DD52E4F8AD7D}"/>
              </a:ext>
            </a:extLst>
          </p:cNvPr>
          <p:cNvSpPr>
            <a:spLocks noGrp="1"/>
          </p:cNvSpPr>
          <p:nvPr>
            <p:ph type="title"/>
          </p:nvPr>
        </p:nvSpPr>
        <p:spPr>
          <a:xfrm>
            <a:off x="6629400" y="274638"/>
            <a:ext cx="2057400" cy="5851525"/>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1C8510CB-9566-4D72-9D9E-323361E22217}"/>
              </a:ext>
            </a:extLst>
          </p:cNvPr>
          <p:cNvSpPr>
            <a:spLocks noGrp="1"/>
          </p:cNvSpPr>
          <p:nvPr>
            <p:ph type="body" idx="1"/>
          </p:nvPr>
        </p:nvSpPr>
        <p:spPr>
          <a:xfrm>
            <a:off x="457200" y="274638"/>
            <a:ext cx="6019800" cy="5851525"/>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E54AAC8-79D5-42D9-B760-4A7DD9A7C440}"/>
              </a:ext>
            </a:extLst>
          </p:cNvPr>
          <p:cNvSpPr>
            <a:spLocks noGrp="1"/>
          </p:cNvSpPr>
          <p:nvPr>
            <p:ph type="dt" idx="10"/>
          </p:nvPr>
        </p:nvSpPr>
        <p:spPr/>
        <p:txBody>
          <a:bodyPr/>
          <a:lstStyle>
            <a:lvl1pPr>
              <a:buNone/>
              <a:defRPr/>
            </a:lvl1pPr>
          </a:lstStyle>
          <a:p>
            <a:endParaRPr/>
          </a:p>
        </p:txBody>
      </p:sp>
      <p:sp>
        <p:nvSpPr>
          <p:cNvPr id="5" name="Footer Placeholder 4">
            <a:extLst>
              <a:ext uri="{FF2B5EF4-FFF2-40B4-BE49-F238E27FC236}">
                <a16:creationId xmlns:a16="http://schemas.microsoft.com/office/drawing/2014/main" id="{04B3E9C0-5149-44B9-BFCA-CD2ABD8188C4}"/>
              </a:ext>
            </a:extLst>
          </p:cNvPr>
          <p:cNvSpPr>
            <a:spLocks noGrp="1"/>
          </p:cNvSpPr>
          <p:nvPr>
            <p:ph type="ftr" idx="11"/>
          </p:nvPr>
        </p:nvSpPr>
        <p:spPr/>
        <p:txBody>
          <a:bodyPr/>
          <a:lstStyle>
            <a:lvl1pPr>
              <a:buNone/>
              <a:defRPr/>
            </a:lvl1pPr>
          </a:lstStyle>
          <a:p>
            <a:endParaRPr/>
          </a:p>
        </p:txBody>
      </p:sp>
      <p:sp>
        <p:nvSpPr>
          <p:cNvPr id="6" name="Slide Number Placeholder 5">
            <a:extLst>
              <a:ext uri="{FF2B5EF4-FFF2-40B4-BE49-F238E27FC236}">
                <a16:creationId xmlns:a16="http://schemas.microsoft.com/office/drawing/2014/main" id="{E710FBB1-3066-4D23-BD35-CE02D28F635A}"/>
              </a:ext>
            </a:extLst>
          </p:cNvPr>
          <p:cNvSpPr>
            <a:spLocks noGrp="1"/>
          </p:cNvSpPr>
          <p:nvPr>
            <p:ph type="sldNum" idx="12"/>
          </p:nvPr>
        </p:nvSpPr>
        <p:spPr/>
        <p:txBody>
          <a:bodyPr/>
          <a:lstStyle>
            <a:lvl1pPr>
              <a:buNone/>
              <a:defRPr/>
            </a:lvl1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3A61BB3-06C9-4840-AF88-60AC4870C7EE}"/>
              </a:ext>
            </a:extLst>
          </p:cNvPr>
          <p:cNvSpPr>
            <a:spLocks noGrp="1"/>
          </p:cNvSpPr>
          <p:nvPr>
            <p:ph type="title" idx="4294967295"/>
          </p:nvPr>
        </p:nvSpPr>
        <p:spPr>
          <a:xfrm>
            <a:off x="457200" y="274638"/>
            <a:ext cx="8229600" cy="1143000"/>
          </a:xfrm>
          <a:prstGeom prst="rect">
            <a:avLst/>
          </a:prstGeom>
          <a:noFill/>
          <a:ln>
            <a:noFill/>
          </a:ln>
        </p:spPr>
        <p:txBody>
          <a:bodyPr vert="horz" wrap="square" lIns="91440" tIns="45720" rIns="91440" bIns="45720" anchor="ctr"/>
          <a:lstStyle/>
          <a:p>
            <a:pPr lvl="0">
              <a:buNone/>
            </a:pPr>
            <a:r>
              <a:t>Click to edit Master title style</a:t>
            </a:r>
          </a:p>
        </p:txBody>
      </p:sp>
      <p:sp>
        <p:nvSpPr>
          <p:cNvPr id="1027" name="Text Placeholder 2">
            <a:extLst>
              <a:ext uri="{FF2B5EF4-FFF2-40B4-BE49-F238E27FC236}">
                <a16:creationId xmlns:a16="http://schemas.microsoft.com/office/drawing/2014/main" id="{B5FAD00D-89DD-427F-884E-7FDD08C6721E}"/>
              </a:ext>
            </a:extLst>
          </p:cNvPr>
          <p:cNvSpPr>
            <a:spLocks noGrp="1"/>
          </p:cNvSpPr>
          <p:nvPr>
            <p:ph type="body" idx="9"/>
          </p:nvPr>
        </p:nvSpPr>
        <p:spPr>
          <a:xfrm>
            <a:off x="457200" y="1600200"/>
            <a:ext cx="8229600" cy="4525963"/>
          </a:xfrm>
          <a:prstGeom prst="rect">
            <a:avLst/>
          </a:prstGeom>
          <a:noFill/>
          <a:ln>
            <a:noFill/>
          </a:ln>
        </p:spPr>
        <p:txBody>
          <a:bodyPr vert="horz" wrap="square" lIns="91440" tIns="45720" rIns="91440" bIns="45720" ancho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CA10AF1-6637-4FFB-9AC0-0BE023A5099C}"/>
              </a:ext>
            </a:extLst>
          </p:cNvPr>
          <p:cNvSpPr>
            <a:spLocks noGrp="1"/>
          </p:cNvSpPr>
          <p:nvPr>
            <p:ph type="dt" idx="2"/>
          </p:nvPr>
        </p:nvSpPr>
        <p:spPr>
          <a:xfrm>
            <a:off x="457200" y="6356350"/>
            <a:ext cx="2133600" cy="365125"/>
          </a:xfrm>
          <a:prstGeom prst="rect">
            <a:avLst/>
          </a:prstGeom>
        </p:spPr>
        <p:txBody>
          <a:bodyPr vert="horz" lIns="91440" tIns="45720" rIns="91440" bIns="45720" anchor="ctr"/>
          <a:lstStyle>
            <a:lvl1pPr algn="l">
              <a:buNone/>
              <a:defRPr sz="1200">
                <a:solidFill>
                  <a:schemeClr val="tx1">
                    <a:tint val="75000"/>
                  </a:schemeClr>
                </a:solidFill>
                <a:latin typeface="+mn-lt"/>
                <a:ea typeface="+mn-lt"/>
                <a:cs typeface="+mn-lt"/>
              </a:defRPr>
            </a:lvl1pPr>
          </a:lstStyle>
          <a:p>
            <a:endParaRPr/>
          </a:p>
        </p:txBody>
      </p:sp>
      <p:sp>
        <p:nvSpPr>
          <p:cNvPr id="5" name="Footer Placeholder 4">
            <a:extLst>
              <a:ext uri="{FF2B5EF4-FFF2-40B4-BE49-F238E27FC236}">
                <a16:creationId xmlns:a16="http://schemas.microsoft.com/office/drawing/2014/main" id="{D3993FA1-0B42-45F4-908E-C0C1EA848DA9}"/>
              </a:ext>
            </a:extLst>
          </p:cNvPr>
          <p:cNvSpPr>
            <a:spLocks noGrp="1"/>
          </p:cNvSpPr>
          <p:nvPr>
            <p:ph type="ftr" idx="3"/>
          </p:nvPr>
        </p:nvSpPr>
        <p:spPr>
          <a:xfrm>
            <a:off x="3124200" y="6356350"/>
            <a:ext cx="28956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9B46D747-543F-4264-87AA-835ABF80A922}"/>
              </a:ext>
            </a:extLst>
          </p:cNvPr>
          <p:cNvSpPr>
            <a:spLocks noGrp="1"/>
          </p:cNvSpPr>
          <p:nvPr>
            <p:ph type="sldNum" idx="4"/>
          </p:nvPr>
        </p:nvSpPr>
        <p:spPr>
          <a:xfrm>
            <a:off x="6553200" y="6356350"/>
            <a:ext cx="2133600" cy="365125"/>
          </a:xfrm>
          <a:prstGeom prst="rect">
            <a:avLst/>
          </a:prstGeom>
        </p:spPr>
        <p:txBody>
          <a:bodyPr vert="horz" wrap="square" lIns="91440" tIns="45720" rIns="91440" bIns="45720" anchor="ctr"/>
          <a:lstStyle>
            <a:lvl1pPr algn="r">
              <a:buNone/>
              <a:defRPr sz="1200">
                <a:solidFill>
                  <a:srgbClr val="898989"/>
                </a:solidFill>
              </a:defRPr>
            </a:lvl1pPr>
          </a:lstStyle>
          <a:p>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a:spcBef>
          <a:spcPct val="0"/>
        </a:spcBef>
        <a:spcAft>
          <a:spcPct val="0"/>
        </a:spcAft>
        <a:buNone/>
        <a:defRPr sz="4400" kern="1200">
          <a:solidFill>
            <a:schemeClr val="tx1"/>
          </a:solidFill>
          <a:latin typeface="+mj-lt"/>
          <a:ea typeface="+mj-lt"/>
          <a:cs typeface="+mj-lt"/>
        </a:defRPr>
      </a:lvl1pPr>
      <a:lvl2pPr algn="ctr" defTabSz="457200">
        <a:spcBef>
          <a:spcPct val="0"/>
        </a:spcBef>
        <a:spcAft>
          <a:spcPct val="0"/>
        </a:spcAft>
        <a:buNone/>
        <a:defRPr sz="4400">
          <a:solidFill>
            <a:schemeClr val="tx1"/>
          </a:solidFill>
          <a:latin typeface="Calibri"/>
          <a:ea typeface="Calibri"/>
          <a:cs typeface="Calibri"/>
        </a:defRPr>
      </a:lvl2pPr>
      <a:lvl3pPr algn="ctr" defTabSz="457200">
        <a:spcBef>
          <a:spcPct val="0"/>
        </a:spcBef>
        <a:spcAft>
          <a:spcPct val="0"/>
        </a:spcAft>
        <a:buNone/>
        <a:defRPr sz="4400">
          <a:solidFill>
            <a:schemeClr val="tx1"/>
          </a:solidFill>
          <a:latin typeface="Calibri"/>
          <a:ea typeface="Calibri"/>
          <a:cs typeface="Calibri"/>
        </a:defRPr>
      </a:lvl3pPr>
      <a:lvl4pPr algn="ctr" defTabSz="457200">
        <a:spcBef>
          <a:spcPct val="0"/>
        </a:spcBef>
        <a:spcAft>
          <a:spcPct val="0"/>
        </a:spcAft>
        <a:buNone/>
        <a:defRPr sz="4400">
          <a:solidFill>
            <a:schemeClr val="tx1"/>
          </a:solidFill>
          <a:latin typeface="Calibri"/>
          <a:ea typeface="Calibri"/>
          <a:cs typeface="Calibri"/>
        </a:defRPr>
      </a:lvl4pPr>
      <a:lvl5pPr algn="ctr" defTabSz="457200">
        <a:spcBef>
          <a:spcPct val="0"/>
        </a:spcBef>
        <a:spcAft>
          <a:spcPct val="0"/>
        </a:spcAft>
        <a:buNone/>
        <a:defRPr sz="4400">
          <a:solidFill>
            <a:schemeClr val="tx1"/>
          </a:solidFill>
          <a:latin typeface="Calibri"/>
          <a:ea typeface="Calibri"/>
          <a:cs typeface="Calibri"/>
        </a:defRPr>
      </a:lvl5pPr>
      <a:lvl6pPr marL="457200" algn="ctr" defTabSz="457200">
        <a:spcBef>
          <a:spcPct val="0"/>
        </a:spcBef>
        <a:spcAft>
          <a:spcPct val="0"/>
        </a:spcAft>
        <a:buNone/>
        <a:defRPr sz="4400">
          <a:solidFill>
            <a:schemeClr val="tx1"/>
          </a:solidFill>
          <a:latin typeface="Calibri"/>
          <a:ea typeface="Calibri"/>
          <a:cs typeface="Calibri"/>
        </a:defRPr>
      </a:lvl6pPr>
      <a:lvl7pPr marL="914400" algn="ctr" defTabSz="457200">
        <a:spcBef>
          <a:spcPct val="0"/>
        </a:spcBef>
        <a:spcAft>
          <a:spcPct val="0"/>
        </a:spcAft>
        <a:buNone/>
        <a:defRPr sz="4400">
          <a:solidFill>
            <a:schemeClr val="tx1"/>
          </a:solidFill>
          <a:latin typeface="Calibri"/>
          <a:ea typeface="Calibri"/>
          <a:cs typeface="Calibri"/>
        </a:defRPr>
      </a:lvl7pPr>
      <a:lvl8pPr marL="1371600" algn="ctr" defTabSz="457200">
        <a:spcBef>
          <a:spcPct val="0"/>
        </a:spcBef>
        <a:spcAft>
          <a:spcPct val="0"/>
        </a:spcAft>
        <a:buNone/>
        <a:defRPr sz="4400">
          <a:solidFill>
            <a:schemeClr val="tx1"/>
          </a:solidFill>
          <a:latin typeface="Calibri"/>
          <a:ea typeface="Calibri"/>
          <a:cs typeface="Calibri"/>
        </a:defRPr>
      </a:lvl8pPr>
      <a:lvl9pPr marL="1828800" algn="ctr" defTabSz="457200">
        <a:spcBef>
          <a:spcPct val="0"/>
        </a:spcBef>
        <a:spcAft>
          <a:spcPct val="0"/>
        </a:spcAft>
        <a:buNone/>
        <a:defRPr sz="4400">
          <a:solidFill>
            <a:schemeClr val="tx1"/>
          </a:solidFill>
          <a:latin typeface="Calibri"/>
          <a:ea typeface="Calibri"/>
          <a:cs typeface="Calibri"/>
        </a:defRPr>
      </a:lvl9pPr>
    </p:titleStyle>
    <p:bodyStyle>
      <a:lvl1pPr marL="342900" indent="-342900" algn="l" defTabSz="457200">
        <a:spcBef>
          <a:spcPct val="20000"/>
        </a:spcBef>
        <a:spcAft>
          <a:spcPct val="0"/>
        </a:spcAft>
        <a:buFont typeface="Arial"/>
        <a:buChar char="•"/>
        <a:defRPr sz="3200" kern="1200">
          <a:solidFill>
            <a:schemeClr val="tx1"/>
          </a:solidFill>
          <a:latin typeface="+mn-lt"/>
          <a:ea typeface="+mn-lt"/>
          <a:cs typeface="+mn-lt"/>
        </a:defRPr>
      </a:lvl1pPr>
      <a:lvl2pPr marL="742950" indent="-285750" algn="l" defTabSz="457200">
        <a:spcBef>
          <a:spcPct val="20000"/>
        </a:spcBef>
        <a:spcAft>
          <a:spcPct val="0"/>
        </a:spcAft>
        <a:buFont typeface="Arial"/>
        <a:buChar char="–"/>
        <a:defRPr sz="2800" kern="1200">
          <a:solidFill>
            <a:schemeClr val="tx1"/>
          </a:solidFill>
          <a:latin typeface="+mn-lt"/>
          <a:ea typeface="+mn-lt"/>
          <a:cs typeface="+mn-lt"/>
        </a:defRPr>
      </a:lvl2pPr>
      <a:lvl3pPr marL="1143000" indent="-228600" algn="l" defTabSz="457200">
        <a:spcBef>
          <a:spcPct val="20000"/>
        </a:spcBef>
        <a:spcAft>
          <a:spcPct val="0"/>
        </a:spcAft>
        <a:buFont typeface="Arial"/>
        <a:buChar char="•"/>
        <a:defRPr sz="2400" kern="1200">
          <a:solidFill>
            <a:schemeClr val="tx1"/>
          </a:solidFill>
          <a:latin typeface="+mn-lt"/>
          <a:ea typeface="+mn-lt"/>
          <a:cs typeface="+mn-lt"/>
        </a:defRPr>
      </a:lvl3pPr>
      <a:lvl4pPr marL="1600200" indent="-228600" algn="l" defTabSz="457200">
        <a:spcBef>
          <a:spcPct val="20000"/>
        </a:spcBef>
        <a:spcAft>
          <a:spcPct val="0"/>
        </a:spcAft>
        <a:buFont typeface="Arial"/>
        <a:buChar char="–"/>
        <a:defRPr sz="2000" kern="1200">
          <a:solidFill>
            <a:schemeClr val="tx1"/>
          </a:solidFill>
          <a:latin typeface="+mn-lt"/>
          <a:ea typeface="+mn-lt"/>
          <a:cs typeface="+mn-lt"/>
        </a:defRPr>
      </a:lvl4pPr>
      <a:lvl5pPr marL="2057400" indent="-228600" algn="l" defTabSz="457200">
        <a:spcBef>
          <a:spcPct val="20000"/>
        </a:spcBef>
        <a:spcAft>
          <a:spcPct val="0"/>
        </a:spcAft>
        <a:buFont typeface="Arial"/>
        <a:buChar char="»"/>
        <a:defRPr sz="2000" kern="1200">
          <a:solidFill>
            <a:schemeClr val="tx1"/>
          </a:solidFill>
          <a:latin typeface="+mn-lt"/>
          <a:ea typeface="+mn-lt"/>
          <a:cs typeface="+mn-lt"/>
        </a:defRPr>
      </a:lvl5pPr>
      <a:lvl6pPr marL="2514600" indent="-228600" algn="l" defTabSz="457200">
        <a:spcBef>
          <a:spcPct val="20000"/>
        </a:spcBef>
        <a:buFont typeface="Arial"/>
        <a:buChar char="•"/>
        <a:defRPr sz="2000" kern="1200">
          <a:solidFill>
            <a:schemeClr val="tx1"/>
          </a:solidFill>
          <a:latin typeface="+mn-lt"/>
          <a:ea typeface="+mn-lt"/>
          <a:cs typeface="+mn-lt"/>
        </a:defRPr>
      </a:lvl6pPr>
      <a:lvl7pPr marL="2971800" indent="-228600" algn="l" defTabSz="457200">
        <a:spcBef>
          <a:spcPct val="20000"/>
        </a:spcBef>
        <a:buFont typeface="Arial"/>
        <a:buChar char="•"/>
        <a:defRPr sz="2000" kern="1200">
          <a:solidFill>
            <a:schemeClr val="tx1"/>
          </a:solidFill>
          <a:latin typeface="+mn-lt"/>
          <a:ea typeface="+mn-lt"/>
          <a:cs typeface="+mn-lt"/>
        </a:defRPr>
      </a:lvl7pPr>
      <a:lvl8pPr marL="3429000" indent="-228600" algn="l" defTabSz="457200">
        <a:spcBef>
          <a:spcPct val="20000"/>
        </a:spcBef>
        <a:buFont typeface="Arial"/>
        <a:buChar char="•"/>
        <a:defRPr sz="2000" kern="1200">
          <a:solidFill>
            <a:schemeClr val="tx1"/>
          </a:solidFill>
          <a:latin typeface="+mn-lt"/>
          <a:ea typeface="+mn-lt"/>
          <a:cs typeface="+mn-lt"/>
        </a:defRPr>
      </a:lvl8pPr>
      <a:lvl9pPr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6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55" name="TextBox 7">
            <a:extLst>
              <a:ext uri="{FF2B5EF4-FFF2-40B4-BE49-F238E27FC236}">
                <a16:creationId xmlns:a16="http://schemas.microsoft.com/office/drawing/2014/main" id="{FEEEE2BF-8601-4604-B047-E46460FCB9E0}"/>
              </a:ext>
            </a:extLst>
          </p:cNvPr>
          <p:cNvSpPr>
            <a:spLocks noGrp="1"/>
          </p:cNvSpPr>
          <p:nvPr/>
        </p:nvSpPr>
        <p:spPr>
          <a:xfrm>
            <a:off x="914400" y="1481138"/>
            <a:ext cx="10363200" cy="1554162"/>
          </a:xfrm>
          <a:prstGeom prst="rect">
            <a:avLst/>
          </a:prstGeom>
          <a:noFill/>
          <a:ln>
            <a:noFill/>
          </a:ln>
        </p:spPr>
        <p:txBody>
          <a:bodyPr lIns="0" tIns="0" rIns="0" bIns="0" anchor="ctr">
            <a:spAutoFit/>
          </a:bodyPr>
          <a:lstStyle/>
          <a:p>
            <a:pPr algn="ctr">
              <a:lnSpc>
                <a:spcPct val="105000"/>
              </a:lnSpc>
              <a:buNone/>
            </a:pPr>
            <a:r>
              <a:rPr sz="3800" b="1">
                <a:solidFill>
                  <a:srgbClr val="0A2E52"/>
                </a:solidFill>
                <a:latin typeface="Cambria"/>
                <a:ea typeface="Cambria"/>
                <a:cs typeface="Cambria"/>
              </a:rPr>
              <a:t>Sequential Recommendation under</a:t>
            </a:r>
          </a:p>
          <a:p>
            <a:pPr algn="ctr">
              <a:lnSpc>
                <a:spcPct val="105000"/>
              </a:lnSpc>
              <a:buNone/>
            </a:pPr>
            <a:r>
              <a:rPr sz="3800" b="1">
                <a:solidFill>
                  <a:srgbClr val="0A2E52"/>
                </a:solidFill>
                <a:latin typeface="Cambria"/>
                <a:ea typeface="Cambria"/>
                <a:cs typeface="Cambria"/>
              </a:rPr>
              <a:t>Noisy and Biased User Behaviors</a:t>
            </a:r>
          </a:p>
        </p:txBody>
      </p:sp>
      <p:sp>
        <p:nvSpPr>
          <p:cNvPr id="2056" name="TextBox 8">
            <a:extLst>
              <a:ext uri="{FF2B5EF4-FFF2-40B4-BE49-F238E27FC236}">
                <a16:creationId xmlns:a16="http://schemas.microsoft.com/office/drawing/2014/main" id="{88191B6A-0923-42C9-9B17-DA65B02F7DA6}"/>
              </a:ext>
            </a:extLst>
          </p:cNvPr>
          <p:cNvSpPr>
            <a:spLocks noGrp="1"/>
          </p:cNvSpPr>
          <p:nvPr/>
        </p:nvSpPr>
        <p:spPr>
          <a:xfrm>
            <a:off x="914400" y="3229293"/>
            <a:ext cx="10363200" cy="307340"/>
          </a:xfrm>
          <a:prstGeom prst="rect">
            <a:avLst/>
          </a:prstGeom>
          <a:noFill/>
          <a:ln>
            <a:noFill/>
          </a:ln>
        </p:spPr>
        <p:txBody>
          <a:bodyPr lIns="0" tIns="0" rIns="0" bIns="0" anchor="ctr">
            <a:spAutoFit/>
          </a:bodyPr>
          <a:lstStyle/>
          <a:p>
            <a:pPr algn="ctr">
              <a:buNone/>
            </a:pPr>
            <a:r>
              <a:rPr sz="2000" i="1">
                <a:solidFill>
                  <a:srgbClr val="5E6B78"/>
                </a:solidFill>
              </a:rPr>
              <a:t>A Distortion-Aware Mixture-of-Experts framework  </a:t>
            </a:r>
            <a:r>
              <a:rPr sz="2000" b="1" i="1">
                <a:solidFill>
                  <a:srgbClr val="0068B0"/>
                </a:solidFill>
              </a:rPr>
              <a:t>— DARM</a:t>
            </a:r>
          </a:p>
        </p:txBody>
      </p:sp>
      <p:sp>
        <p:nvSpPr>
          <p:cNvPr id="2060" name="TextBox 12">
            <a:extLst>
              <a:ext uri="{FF2B5EF4-FFF2-40B4-BE49-F238E27FC236}">
                <a16:creationId xmlns:a16="http://schemas.microsoft.com/office/drawing/2014/main" id="{C9D601E2-F8D0-4273-8848-9188D4D97007}"/>
              </a:ext>
            </a:extLst>
          </p:cNvPr>
          <p:cNvSpPr>
            <a:spLocks noGrp="1"/>
          </p:cNvSpPr>
          <p:nvPr/>
        </p:nvSpPr>
        <p:spPr>
          <a:xfrm>
            <a:off x="914400" y="4400074"/>
            <a:ext cx="10363200" cy="307340"/>
          </a:xfrm>
          <a:prstGeom prst="rect">
            <a:avLst/>
          </a:prstGeom>
          <a:noFill/>
          <a:ln>
            <a:noFill/>
          </a:ln>
        </p:spPr>
        <p:txBody>
          <a:bodyPr lIns="0" tIns="0" rIns="0" bIns="0" anchor="ctr">
            <a:spAutoFit/>
          </a:bodyPr>
          <a:lstStyle/>
          <a:p>
            <a:pPr algn="ctr">
              <a:buNone/>
            </a:pPr>
            <a:r>
              <a:rPr sz="2000">
                <a:solidFill>
                  <a:srgbClr val="1F2933"/>
                </a:solidFill>
              </a:rPr>
              <a:t>Ge Gao</a:t>
            </a:r>
            <a:r>
              <a:rPr sz="2000">
                <a:solidFill>
                  <a:srgbClr val="5E6B78"/>
                </a:solidFill>
              </a:rPr>
              <a:t>¹</a:t>
            </a:r>
            <a:r>
              <a:rPr sz="1600">
                <a:solidFill>
                  <a:srgbClr val="5E6B78"/>
                </a:solidFill>
              </a:rPr>
              <a:t>   </a:t>
            </a:r>
            <a:r>
              <a:rPr sz="2000">
                <a:solidFill>
                  <a:srgbClr val="1F2933"/>
                </a:solidFill>
              </a:rPr>
              <a:t>Junyu Li</a:t>
            </a:r>
            <a:r>
              <a:rPr sz="2000">
                <a:solidFill>
                  <a:srgbClr val="5E6B78"/>
                </a:solidFill>
              </a:rPr>
              <a:t>¹</a:t>
            </a:r>
            <a:r>
              <a:rPr sz="1600">
                <a:solidFill>
                  <a:srgbClr val="5E6B78"/>
                </a:solidFill>
              </a:rPr>
              <a:t>   </a:t>
            </a:r>
            <a:r>
              <a:rPr sz="2000">
                <a:solidFill>
                  <a:srgbClr val="1F2933"/>
                </a:solidFill>
              </a:rPr>
              <a:t>Shangkun Che</a:t>
            </a:r>
            <a:r>
              <a:rPr sz="2000">
                <a:solidFill>
                  <a:srgbClr val="5E6B78"/>
                </a:solidFill>
              </a:rPr>
              <a:t>² </a:t>
            </a:r>
            <a:r>
              <a:rPr sz="1600">
                <a:solidFill>
                  <a:srgbClr val="5E6B78"/>
                </a:solidFill>
              </a:rPr>
              <a:t>  </a:t>
            </a:r>
            <a:r>
              <a:rPr sz="2000" b="1">
                <a:solidFill>
                  <a:srgbClr val="0068B0"/>
                </a:solidFill>
              </a:rPr>
              <a:t>Xin Wang</a:t>
            </a:r>
            <a:r>
              <a:rPr sz="2000">
                <a:solidFill>
                  <a:srgbClr val="5E6B78"/>
                </a:solidFill>
              </a:rPr>
              <a:t>¹</a:t>
            </a:r>
            <a:r>
              <a:rPr sz="1600">
                <a:solidFill>
                  <a:srgbClr val="5E6B78"/>
                </a:solidFill>
              </a:rPr>
              <a:t>   </a:t>
            </a:r>
            <a:r>
              <a:rPr sz="2000">
                <a:solidFill>
                  <a:srgbClr val="1F2933"/>
                </a:solidFill>
              </a:rPr>
              <a:t>Gang Kou</a:t>
            </a:r>
            <a:r>
              <a:rPr sz="2000">
                <a:solidFill>
                  <a:srgbClr val="5E6B78"/>
                </a:solidFill>
              </a:rPr>
              <a:t>¹</a:t>
            </a:r>
          </a:p>
        </p:txBody>
      </p:sp>
      <p:sp>
        <p:nvSpPr>
          <p:cNvPr id="2061" name="TextBox 13">
            <a:extLst>
              <a:ext uri="{FF2B5EF4-FFF2-40B4-BE49-F238E27FC236}">
                <a16:creationId xmlns:a16="http://schemas.microsoft.com/office/drawing/2014/main" id="{884279D7-DBDA-4848-B873-995593AE3E80}"/>
              </a:ext>
            </a:extLst>
          </p:cNvPr>
          <p:cNvSpPr>
            <a:spLocks noGrp="1"/>
          </p:cNvSpPr>
          <p:nvPr/>
        </p:nvSpPr>
        <p:spPr>
          <a:xfrm>
            <a:off x="914400" y="4924584"/>
            <a:ext cx="10363200" cy="245745"/>
          </a:xfrm>
          <a:prstGeom prst="rect">
            <a:avLst/>
          </a:prstGeom>
          <a:noFill/>
          <a:ln>
            <a:noFill/>
          </a:ln>
        </p:spPr>
        <p:txBody>
          <a:bodyPr lIns="0" tIns="0" rIns="0" bIns="0" anchor="ctr">
            <a:spAutoFit/>
          </a:bodyPr>
          <a:lstStyle/>
          <a:p>
            <a:pPr algn="ctr">
              <a:buNone/>
            </a:pPr>
            <a:r>
              <a:rPr sz="1600">
                <a:solidFill>
                  <a:srgbClr val="5E6B78"/>
                </a:solidFill>
              </a:rPr>
              <a:t>¹ Southwestern University of Finance and Economics      ² Wuhan University</a:t>
            </a:r>
          </a:p>
        </p:txBody>
      </p:sp>
      <p:sp>
        <p:nvSpPr>
          <p:cNvPr id="2063" name="Page number">
            <a:extLst>
              <a:ext uri="{FF2B5EF4-FFF2-40B4-BE49-F238E27FC236}">
                <a16:creationId xmlns:a16="http://schemas.microsoft.com/office/drawing/2014/main" id="{76271E4F-5E2C-400E-8BD2-863897266932}"/>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 / 37</a:t>
            </a:r>
          </a:p>
        </p:txBody>
      </p:sp>
    </p:spTree>
    <p:extLst>
      <p:ext uri="{BB962C8B-B14F-4D97-AF65-F5344CB8AC3E}">
        <p14:creationId xmlns:p14="http://schemas.microsoft.com/office/powerpoint/2010/main" val="1594357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CD39AB2A-7A28-4B7E-862D-9425F3AB995B}"/>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RESEARCH QUESTION</a:t>
            </a:r>
          </a:p>
        </p:txBody>
      </p:sp>
      <p:sp>
        <p:nvSpPr>
          <p:cNvPr id="2064" name="Slide title">
            <a:extLst>
              <a:ext uri="{FF2B5EF4-FFF2-40B4-BE49-F238E27FC236}">
                <a16:creationId xmlns:a16="http://schemas.microsoft.com/office/drawing/2014/main" id="{E069EBF6-81E2-41C3-8FAB-4C614FE0BA6D}"/>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Learning Preference from Logged Behavior</a:t>
            </a:r>
          </a:p>
        </p:txBody>
      </p:sp>
      <p:sp>
        <p:nvSpPr>
          <p:cNvPr id="2065" name="Introduction">
            <a:extLst>
              <a:ext uri="{FF2B5EF4-FFF2-40B4-BE49-F238E27FC236}">
                <a16:creationId xmlns:a16="http://schemas.microsoft.com/office/drawing/2014/main" id="{2ECEE1E4-09B4-4D7E-8BC8-02DB15C19137}"/>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How can a sequential recommender learn when behavior reflects more than preference?</a:t>
            </a:r>
          </a:p>
        </p:txBody>
      </p:sp>
      <p:sp>
        <p:nvSpPr>
          <p:cNvPr id="2066" name="text">
            <a:extLst>
              <a:ext uri="{FF2B5EF4-FFF2-40B4-BE49-F238E27FC236}">
                <a16:creationId xmlns:a16="http://schemas.microsoft.com/office/drawing/2014/main" id="{8AF42CEF-7162-4C37-B30D-6B4A8E60DE0C}"/>
              </a:ext>
            </a:extLst>
          </p:cNvPr>
          <p:cNvSpPr>
            <a:spLocks noGrp="1"/>
          </p:cNvSpPr>
          <p:nvPr/>
        </p:nvSpPr>
        <p:spPr>
          <a:xfrm>
            <a:off x="571500" y="27051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Task</a:t>
            </a:r>
          </a:p>
        </p:txBody>
      </p:sp>
      <p:sp>
        <p:nvSpPr>
          <p:cNvPr id="2067" name="text">
            <a:extLst>
              <a:ext uri="{FF2B5EF4-FFF2-40B4-BE49-F238E27FC236}">
                <a16:creationId xmlns:a16="http://schemas.microsoft.com/office/drawing/2014/main" id="{1AE6BF07-6768-4E1A-BE19-B57963E8906F}"/>
              </a:ext>
            </a:extLst>
          </p:cNvPr>
          <p:cNvSpPr>
            <a:spLocks noGrp="1"/>
          </p:cNvSpPr>
          <p:nvPr/>
        </p:nvSpPr>
        <p:spPr>
          <a:xfrm>
            <a:off x="3476625" y="27051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Rank the next item using a user’s observed interaction history</a:t>
            </a:r>
          </a:p>
        </p:txBody>
      </p:sp>
      <p:sp>
        <p:nvSpPr>
          <p:cNvPr id="2068" name="text">
            <a:extLst>
              <a:ext uri="{FF2B5EF4-FFF2-40B4-BE49-F238E27FC236}">
                <a16:creationId xmlns:a16="http://schemas.microsoft.com/office/drawing/2014/main" id="{C53338AC-965C-4BFC-AEE6-1DBB0E981CB1}"/>
              </a:ext>
            </a:extLst>
          </p:cNvPr>
          <p:cNvSpPr>
            <a:spLocks noGrp="1"/>
          </p:cNvSpPr>
          <p:nvPr/>
        </p:nvSpPr>
        <p:spPr>
          <a:xfrm>
            <a:off x="571500" y="371475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Challenge</a:t>
            </a:r>
          </a:p>
        </p:txBody>
      </p:sp>
      <p:sp>
        <p:nvSpPr>
          <p:cNvPr id="2069" name="text">
            <a:extLst>
              <a:ext uri="{FF2B5EF4-FFF2-40B4-BE49-F238E27FC236}">
                <a16:creationId xmlns:a16="http://schemas.microsoft.com/office/drawing/2014/main" id="{074D9360-7C51-45EB-9B92-09953010B677}"/>
              </a:ext>
            </a:extLst>
          </p:cNvPr>
          <p:cNvSpPr>
            <a:spLocks noGrp="1"/>
          </p:cNvSpPr>
          <p:nvPr/>
        </p:nvSpPr>
        <p:spPr>
          <a:xfrm>
            <a:off x="3476625" y="371475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Preference, systematic exposure effects, and random actions coexist</a:t>
            </a:r>
          </a:p>
        </p:txBody>
      </p:sp>
      <p:sp>
        <p:nvSpPr>
          <p:cNvPr id="2070" name="text">
            <a:extLst>
              <a:ext uri="{FF2B5EF4-FFF2-40B4-BE49-F238E27FC236}">
                <a16:creationId xmlns:a16="http://schemas.microsoft.com/office/drawing/2014/main" id="{84FA2EBA-D6D6-49D3-BD4A-5322B42F9132}"/>
              </a:ext>
            </a:extLst>
          </p:cNvPr>
          <p:cNvSpPr>
            <a:spLocks noGrp="1"/>
          </p:cNvSpPr>
          <p:nvPr/>
        </p:nvSpPr>
        <p:spPr>
          <a:xfrm>
            <a:off x="571500" y="47244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Approach</a:t>
            </a:r>
          </a:p>
        </p:txBody>
      </p:sp>
      <p:sp>
        <p:nvSpPr>
          <p:cNvPr id="2071" name="text">
            <a:extLst>
              <a:ext uri="{FF2B5EF4-FFF2-40B4-BE49-F238E27FC236}">
                <a16:creationId xmlns:a16="http://schemas.microsoft.com/office/drawing/2014/main" id="{373433A5-2F61-428E-B7FF-AD0E8E5EDFF7}"/>
              </a:ext>
            </a:extLst>
          </p:cNvPr>
          <p:cNvSpPr>
            <a:spLocks noGrp="1"/>
          </p:cNvSpPr>
          <p:nvPr/>
        </p:nvSpPr>
        <p:spPr>
          <a:xfrm>
            <a:off x="3476625" y="47244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Distortion-specific supervision with adaptive expert combination</a:t>
            </a:r>
          </a:p>
        </p:txBody>
      </p:sp>
      <p:sp>
        <p:nvSpPr>
          <p:cNvPr id="2072" name="Interpretation note">
            <a:extLst>
              <a:ext uri="{FF2B5EF4-FFF2-40B4-BE49-F238E27FC236}">
                <a16:creationId xmlns:a16="http://schemas.microsoft.com/office/drawing/2014/main" id="{158FA22F-BFCD-4C88-94E5-1CB8AAA7A8A0}"/>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DARM: Distortion-Aware Recommendation with Mixture-of-Experts.</a:t>
            </a:r>
          </a:p>
        </p:txBody>
      </p:sp>
      <p:sp>
        <p:nvSpPr>
          <p:cNvPr id="2073" name="Page number">
            <a:extLst>
              <a:ext uri="{FF2B5EF4-FFF2-40B4-BE49-F238E27FC236}">
                <a16:creationId xmlns:a16="http://schemas.microsoft.com/office/drawing/2014/main" id="{C1118B46-E311-4291-918E-CBC33A4CFAD5}"/>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 / 37</a:t>
            </a:r>
          </a:p>
        </p:txBody>
      </p:sp>
    </p:spTree>
    <p:extLst>
      <p:ext uri="{BB962C8B-B14F-4D97-AF65-F5344CB8AC3E}">
        <p14:creationId xmlns:p14="http://schemas.microsoft.com/office/powerpoint/2010/main" val="1594357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20E2DE19-51C0-413C-A5C5-507A5719C0F5}"/>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MOTIVATION</a:t>
            </a:r>
          </a:p>
        </p:txBody>
      </p:sp>
      <p:sp>
        <p:nvSpPr>
          <p:cNvPr id="2064" name="Slide title">
            <a:extLst>
              <a:ext uri="{FF2B5EF4-FFF2-40B4-BE49-F238E27FC236}">
                <a16:creationId xmlns:a16="http://schemas.microsoft.com/office/drawing/2014/main" id="{53B03AA9-96D1-4F95-966E-EADC603F24A8}"/>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Platform Exposure and Observed Demand</a:t>
            </a:r>
          </a:p>
        </p:txBody>
      </p:sp>
      <p:sp>
        <p:nvSpPr>
          <p:cNvPr id="2065" name="Introduction">
            <a:extLst>
              <a:ext uri="{FF2B5EF4-FFF2-40B4-BE49-F238E27FC236}">
                <a16:creationId xmlns:a16="http://schemas.microsoft.com/office/drawing/2014/main" id="{91F87B1A-D3E2-4EC6-8F1B-3277FB9B3281}"/>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Recommendation systems learn from behavior that earlier recommendations helped produce</a:t>
            </a:r>
          </a:p>
        </p:txBody>
      </p:sp>
      <p:sp>
        <p:nvSpPr>
          <p:cNvPr id="2066" name="text">
            <a:extLst>
              <a:ext uri="{FF2B5EF4-FFF2-40B4-BE49-F238E27FC236}">
                <a16:creationId xmlns:a16="http://schemas.microsoft.com/office/drawing/2014/main" id="{6B5822E3-558C-4C23-8BF3-D11F210B0C12}"/>
              </a:ext>
            </a:extLst>
          </p:cNvPr>
          <p:cNvSpPr>
            <a:spLocks noGrp="1"/>
          </p:cNvSpPr>
          <p:nvPr/>
        </p:nvSpPr>
        <p:spPr>
          <a:xfrm>
            <a:off x="571500" y="27051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Platform setting</a:t>
            </a:r>
          </a:p>
        </p:txBody>
      </p:sp>
      <p:sp>
        <p:nvSpPr>
          <p:cNvPr id="2067" name="text">
            <a:extLst>
              <a:ext uri="{FF2B5EF4-FFF2-40B4-BE49-F238E27FC236}">
                <a16:creationId xmlns:a16="http://schemas.microsoft.com/office/drawing/2014/main" id="{B8644044-2543-439A-9A05-6084B8225F97}"/>
              </a:ext>
            </a:extLst>
          </p:cNvPr>
          <p:cNvSpPr>
            <a:spLocks noGrp="1"/>
          </p:cNvSpPr>
          <p:nvPr/>
        </p:nvSpPr>
        <p:spPr>
          <a:xfrm>
            <a:off x="3476625" y="27051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Ranking changes which products and content receive attention</a:t>
            </a:r>
          </a:p>
        </p:txBody>
      </p:sp>
      <p:sp>
        <p:nvSpPr>
          <p:cNvPr id="2068" name="text">
            <a:extLst>
              <a:ext uri="{FF2B5EF4-FFF2-40B4-BE49-F238E27FC236}">
                <a16:creationId xmlns:a16="http://schemas.microsoft.com/office/drawing/2014/main" id="{581C4C34-2714-444A-8358-9926947D2D97}"/>
              </a:ext>
            </a:extLst>
          </p:cNvPr>
          <p:cNvSpPr>
            <a:spLocks noGrp="1"/>
          </p:cNvSpPr>
          <p:nvPr/>
        </p:nvSpPr>
        <p:spPr>
          <a:xfrm>
            <a:off x="571500" y="371475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Learning feedback</a:t>
            </a:r>
          </a:p>
        </p:txBody>
      </p:sp>
      <p:sp>
        <p:nvSpPr>
          <p:cNvPr id="2069" name="text">
            <a:extLst>
              <a:ext uri="{FF2B5EF4-FFF2-40B4-BE49-F238E27FC236}">
                <a16:creationId xmlns:a16="http://schemas.microsoft.com/office/drawing/2014/main" id="{9102F839-071F-433E-B0E0-2995A0B10B2A}"/>
              </a:ext>
            </a:extLst>
          </p:cNvPr>
          <p:cNvSpPr>
            <a:spLocks noGrp="1"/>
          </p:cNvSpPr>
          <p:nvPr/>
        </p:nvSpPr>
        <p:spPr>
          <a:xfrm>
            <a:off x="3476625" y="371475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Exposed items generate interactions used to train subsequent rankings</a:t>
            </a:r>
          </a:p>
        </p:txBody>
      </p:sp>
      <p:sp>
        <p:nvSpPr>
          <p:cNvPr id="2070" name="text">
            <a:extLst>
              <a:ext uri="{FF2B5EF4-FFF2-40B4-BE49-F238E27FC236}">
                <a16:creationId xmlns:a16="http://schemas.microsoft.com/office/drawing/2014/main" id="{862B7824-1A00-4973-AFDF-FA876DEAE24F}"/>
              </a:ext>
            </a:extLst>
          </p:cNvPr>
          <p:cNvSpPr>
            <a:spLocks noGrp="1"/>
          </p:cNvSpPr>
          <p:nvPr/>
        </p:nvSpPr>
        <p:spPr>
          <a:xfrm>
            <a:off x="571500" y="47244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Research implication</a:t>
            </a:r>
          </a:p>
        </p:txBody>
      </p:sp>
      <p:sp>
        <p:nvSpPr>
          <p:cNvPr id="2071" name="text">
            <a:extLst>
              <a:ext uri="{FF2B5EF4-FFF2-40B4-BE49-F238E27FC236}">
                <a16:creationId xmlns:a16="http://schemas.microsoft.com/office/drawing/2014/main" id="{16DEC876-F8A0-4F56-A76C-87053E1D8C8F}"/>
              </a:ext>
            </a:extLst>
          </p:cNvPr>
          <p:cNvSpPr>
            <a:spLocks noGrp="1"/>
          </p:cNvSpPr>
          <p:nvPr/>
        </p:nvSpPr>
        <p:spPr>
          <a:xfrm>
            <a:off x="3476625" y="47244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Predicting observed actions and recovering preference are different objectives</a:t>
            </a:r>
          </a:p>
        </p:txBody>
      </p:sp>
      <p:sp>
        <p:nvSpPr>
          <p:cNvPr id="2072" name="Interpretation note">
            <a:extLst>
              <a:ext uri="{FF2B5EF4-FFF2-40B4-BE49-F238E27FC236}">
                <a16:creationId xmlns:a16="http://schemas.microsoft.com/office/drawing/2014/main" id="{F66DA7C5-A2DB-4C4B-A640-883F59009329}"/>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Related research: Chaney et al. (RecSys, 2018). Platform examples and full sources are in the notes.</a:t>
            </a:r>
          </a:p>
        </p:txBody>
      </p:sp>
      <p:sp>
        <p:nvSpPr>
          <p:cNvPr id="2073" name="Page number">
            <a:extLst>
              <a:ext uri="{FF2B5EF4-FFF2-40B4-BE49-F238E27FC236}">
                <a16:creationId xmlns:a16="http://schemas.microsoft.com/office/drawing/2014/main" id="{39B2EB3E-DA2C-43BB-89EA-37B3E03A0243}"/>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3 / 37</a:t>
            </a:r>
          </a:p>
        </p:txBody>
      </p:sp>
    </p:spTree>
    <p:extLst>
      <p:ext uri="{BB962C8B-B14F-4D97-AF65-F5344CB8AC3E}">
        <p14:creationId xmlns:p14="http://schemas.microsoft.com/office/powerpoint/2010/main" val="1594357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614ECE81-6F23-4C06-8E51-5963A72A15C8}"/>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MOTIVATION</a:t>
            </a:r>
          </a:p>
        </p:txBody>
      </p:sp>
      <p:sp>
        <p:nvSpPr>
          <p:cNvPr id="2064" name="Slide title">
            <a:extLst>
              <a:ext uri="{FF2B5EF4-FFF2-40B4-BE49-F238E27FC236}">
                <a16:creationId xmlns:a16="http://schemas.microsoft.com/office/drawing/2014/main" id="{84568C5A-3A5C-4ABB-8921-7415C90BD359}"/>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An Illustrative Shopping History</a:t>
            </a:r>
          </a:p>
        </p:txBody>
      </p:sp>
      <p:sp>
        <p:nvSpPr>
          <p:cNvPr id="2065" name="Introduction">
            <a:extLst>
              <a:ext uri="{FF2B5EF4-FFF2-40B4-BE49-F238E27FC236}">
                <a16:creationId xmlns:a16="http://schemas.microsoft.com/office/drawing/2014/main" id="{F4055573-4D91-44AF-AF24-AF8D14A593DE}"/>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The same observed sequence supports several explanations</a:t>
            </a:r>
          </a:p>
        </p:txBody>
      </p:sp>
      <p:graphicFrame>
        <p:nvGraphicFramePr>
          <p:cNvPr id="2078" name="表格 2077"/>
          <p:cNvGraphicFramePr/>
          <p:nvPr/>
        </p:nvGraphicFramePr>
        <p:xfrm>
          <a:off x="571500" y="2638425"/>
          <a:ext cx="11049000" cy="2743200"/>
        </p:xfrm>
        <a:graphic>
          <a:graphicData uri="http://schemas.openxmlformats.org/drawingml/2006/table">
            <a:tbl>
              <a:tblPr firstRow="1"/>
              <a:tblGrid>
                <a:gridCol w="1333500">
                  <a:extLst>
                    <a:ext uri="{9D8B030D-6E8A-4147-A177-3AD203B41FA5}">
                      <a16:colId xmlns:a16="http://schemas.microsoft.com/office/drawing/2014/main" val="20000"/>
                    </a:ext>
                  </a:extLst>
                </a:gridCol>
                <a:gridCol w="4762500">
                  <a:extLst>
                    <a:ext uri="{9D8B030D-6E8A-4147-A177-3AD203B41FA5}">
                      <a16:colId xmlns:a16="http://schemas.microsoft.com/office/drawing/2014/main" val="20001"/>
                    </a:ext>
                  </a:extLst>
                </a:gridCol>
                <a:gridCol w="4953000">
                  <a:extLst>
                    <a:ext uri="{9D8B030D-6E8A-4147-A177-3AD203B41FA5}">
                      <a16:colId xmlns:a16="http://schemas.microsoft.com/office/drawing/2014/main" val="20002"/>
                    </a:ext>
                  </a:extLst>
                </a:gridCol>
              </a:tblGrid>
              <a:tr h="457200">
                <a:tc>
                  <a:txBody>
                    <a:bodyPr/>
                    <a:lstStyle/>
                    <a:p>
                      <a:r>
                        <a:rPr sz="1800" b="1">
                          <a:solidFill>
                            <a:srgbClr val="FFFFFF"/>
                          </a:solidFill>
                          <a:latin typeface="Calibri"/>
                          <a:ea typeface="Calibri"/>
                          <a:cs typeface="Calibri"/>
                        </a:rPr>
                        <a:t>Position</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Observed action</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Possible explanation</a:t>
                      </a:r>
                    </a:p>
                  </a:txBody>
                  <a:tcPr marL="76200" marR="76200" marT="38100" marB="38100" anchor="ctr">
                    <a:solidFill>
                      <a:srgbClr val="006CAF"/>
                    </a:solidFill>
                  </a:tcPr>
                </a:tc>
                <a:extLst>
                  <a:ext uri="{0D108BD9-81ED-4DB2-BD59-A6C34878D82A}">
                    <a16:rowId xmlns:a16="http://schemas.microsoft.com/office/drawing/2014/main" val="10000"/>
                  </a:ext>
                </a:extLst>
              </a:tr>
              <a:tr h="457200">
                <a:tc>
                  <a:txBody>
                    <a:bodyPr/>
                    <a:lstStyle/>
                    <a:p>
                      <a:r>
                        <a:rPr sz="1800" b="1">
                          <a:solidFill>
                            <a:srgbClr val="27313D"/>
                          </a:solidFill>
                          <a:latin typeface="Calibri"/>
                          <a:ea typeface="Calibri"/>
                          <a:cs typeface="Calibri"/>
                        </a:rPr>
                        <a:t>1</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Compare a cleanser</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Preference</a:t>
                      </a:r>
                    </a:p>
                  </a:txBody>
                  <a:tcPr marL="76200" marR="76200" marT="38100" marB="38100" anchor="ctr">
                    <a:solidFill>
                      <a:srgbClr val="FFFFFF"/>
                    </a:solidFill>
                  </a:tcPr>
                </a:tc>
                <a:extLst>
                  <a:ext uri="{0D108BD9-81ED-4DB2-BD59-A6C34878D82A}">
                    <a16:rowId xmlns:a16="http://schemas.microsoft.com/office/drawing/2014/main" val="10001"/>
                  </a:ext>
                </a:extLst>
              </a:tr>
              <a:tr h="457200">
                <a:tc>
                  <a:txBody>
                    <a:bodyPr/>
                    <a:lstStyle/>
                    <a:p>
                      <a:r>
                        <a:rPr sz="1800" b="1">
                          <a:solidFill>
                            <a:srgbClr val="27313D"/>
                          </a:solidFill>
                          <a:latin typeface="Calibri"/>
                          <a:ea typeface="Calibri"/>
                          <a:cs typeface="Calibri"/>
                        </a:rPr>
                        <a:t>2</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Read a moisturizer review</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Preference</a:t>
                      </a:r>
                    </a:p>
                  </a:txBody>
                  <a:tcPr marL="76200" marR="76200" marT="38100" marB="38100" anchor="ctr">
                    <a:solidFill>
                      <a:srgbClr val="EFF4FA"/>
                    </a:solidFill>
                  </a:tcPr>
                </a:tc>
                <a:extLst>
                  <a:ext uri="{0D108BD9-81ED-4DB2-BD59-A6C34878D82A}">
                    <a16:rowId xmlns:a16="http://schemas.microsoft.com/office/drawing/2014/main" val="10002"/>
                  </a:ext>
                </a:extLst>
              </a:tr>
              <a:tr h="457200">
                <a:tc>
                  <a:txBody>
                    <a:bodyPr/>
                    <a:lstStyle/>
                    <a:p>
                      <a:r>
                        <a:rPr sz="1800" b="1">
                          <a:solidFill>
                            <a:srgbClr val="27313D"/>
                          </a:solidFill>
                          <a:latin typeface="Calibri"/>
                          <a:ea typeface="Calibri"/>
                          <a:cs typeface="Calibri"/>
                        </a:rPr>
                        <a:t>3</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Open a promoted fragrance</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Exposure-related bias</a:t>
                      </a:r>
                    </a:p>
                  </a:txBody>
                  <a:tcPr marL="76200" marR="76200" marT="38100" marB="38100" anchor="ctr">
                    <a:solidFill>
                      <a:srgbClr val="FFFFFF"/>
                    </a:solidFill>
                  </a:tcPr>
                </a:tc>
                <a:extLst>
                  <a:ext uri="{0D108BD9-81ED-4DB2-BD59-A6C34878D82A}">
                    <a16:rowId xmlns:a16="http://schemas.microsoft.com/office/drawing/2014/main" val="10003"/>
                  </a:ext>
                </a:extLst>
              </a:tr>
              <a:tr h="457200">
                <a:tc>
                  <a:txBody>
                    <a:bodyPr/>
                    <a:lstStyle/>
                    <a:p>
                      <a:r>
                        <a:rPr sz="1800" b="1">
                          <a:solidFill>
                            <a:srgbClr val="27313D"/>
                          </a:solidFill>
                          <a:latin typeface="Calibri"/>
                          <a:ea typeface="Calibri"/>
                          <a:cs typeface="Calibri"/>
                        </a:rPr>
                        <a:t>4</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Tap an unrelated phone case</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Accidental interaction</a:t>
                      </a:r>
                    </a:p>
                  </a:txBody>
                  <a:tcPr marL="76200" marR="76200" marT="38100" marB="38100" anchor="ctr">
                    <a:solidFill>
                      <a:srgbClr val="EFF4FA"/>
                    </a:solidFill>
                  </a:tcPr>
                </a:tc>
                <a:extLst>
                  <a:ext uri="{0D108BD9-81ED-4DB2-BD59-A6C34878D82A}">
                    <a16:rowId xmlns:a16="http://schemas.microsoft.com/office/drawing/2014/main" val="10004"/>
                  </a:ext>
                </a:extLst>
              </a:tr>
              <a:tr h="457200">
                <a:tc>
                  <a:txBody>
                    <a:bodyPr/>
                    <a:lstStyle/>
                    <a:p>
                      <a:r>
                        <a:rPr sz="1800" b="1">
                          <a:solidFill>
                            <a:srgbClr val="27313D"/>
                          </a:solidFill>
                          <a:latin typeface="Calibri"/>
                          <a:ea typeface="Calibri"/>
                          <a:cs typeface="Calibri"/>
                        </a:rPr>
                        <a:t>5</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Return to moisturizers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Preference</a:t>
                      </a:r>
                    </a:p>
                  </a:txBody>
                  <a:tcPr marL="76200" marR="76200" marT="38100" marB="38100" anchor="ctr">
                    <a:solidFill>
                      <a:srgbClr val="FFFFFF"/>
                    </a:solidFill>
                  </a:tcPr>
                </a:tc>
                <a:extLst>
                  <a:ext uri="{0D108BD9-81ED-4DB2-BD59-A6C34878D82A}">
                    <a16:rowId xmlns:a16="http://schemas.microsoft.com/office/drawing/2014/main" val="10005"/>
                  </a:ext>
                </a:extLst>
              </a:tr>
            </a:tbl>
          </a:graphicData>
        </a:graphic>
      </p:graphicFrame>
      <p:sp>
        <p:nvSpPr>
          <p:cNvPr id="2067" name="Interpretation note">
            <a:extLst>
              <a:ext uri="{FF2B5EF4-FFF2-40B4-BE49-F238E27FC236}">
                <a16:creationId xmlns:a16="http://schemas.microsoft.com/office/drawing/2014/main" id="{DEB6D61B-53D2-4D98-B20F-AB1CAD404A4B}"/>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These explanations are hypothetical. A click log does not reveal the true mechanism.</a:t>
            </a:r>
          </a:p>
        </p:txBody>
      </p:sp>
      <p:sp>
        <p:nvSpPr>
          <p:cNvPr id="2068" name="Page number">
            <a:extLst>
              <a:ext uri="{FF2B5EF4-FFF2-40B4-BE49-F238E27FC236}">
                <a16:creationId xmlns:a16="http://schemas.microsoft.com/office/drawing/2014/main" id="{A8E9F222-5A0A-4B85-8ABA-61B718DFF6F9}"/>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4 / 37</a:t>
            </a:r>
          </a:p>
        </p:txBody>
      </p:sp>
    </p:spTree>
    <p:extLst>
      <p:ext uri="{BB962C8B-B14F-4D97-AF65-F5344CB8AC3E}">
        <p14:creationId xmlns:p14="http://schemas.microsoft.com/office/powerpoint/2010/main" val="1594357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C11E24-5D75-47AE-BA29-841E09AD1322}"/>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0274"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6CD3A985-3AA7-4E70-961A-BFDFDB33CC15}"/>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BF473075-BE65-4A4A-8BD5-FAF21854BE9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10248" name="TextBox 8">
            <a:extLst>
              <a:ext uri="{FF2B5EF4-FFF2-40B4-BE49-F238E27FC236}">
                <a16:creationId xmlns:a16="http://schemas.microsoft.com/office/drawing/2014/main" id="{5EAC6DEA-7C16-428B-92F9-1F8BF349868D}"/>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Formalizing the Distortion: Behavioral Decomposition</a:t>
            </a:r>
            <a:endParaRPr sz="2700" b="1">
              <a:solidFill>
                <a:srgbClr val="084C82"/>
              </a:solidFill>
              <a:latin typeface="Cambria"/>
              <a:ea typeface="Cambria"/>
              <a:cs typeface="Cambria"/>
            </a:endParaRPr>
          </a:p>
        </p:txBody>
      </p:sp>
      <p:sp>
        <p:nvSpPr>
          <p:cNvPr id="10" name="TextBox 9">
            <a:extLst>
              <a:ext uri="{FF2B5EF4-FFF2-40B4-BE49-F238E27FC236}">
                <a16:creationId xmlns:a16="http://schemas.microsoft.com/office/drawing/2014/main" id="{658A4CF8-1CB6-4E5E-ACD0-26D0E089458A}"/>
              </a:ext>
            </a:extLst>
          </p:cNvPr>
          <p:cNvSpPr>
            <a:spLocks noGrp="1"/>
          </p:cNvSpPr>
          <p:nvPr/>
        </p:nvSpPr>
        <p:spPr>
          <a:xfrm>
            <a:off x="566738" y="2017713"/>
            <a:ext cx="11058525" cy="501650"/>
          </a:xfrm>
          <a:prstGeom prst="rect">
            <a:avLst/>
          </a:prstGeom>
          <a:noFill/>
        </p:spPr>
        <p:txBody>
          <a:bodyPr lIns="0" tIns="0" rIns="0" bIns="0">
            <a:spAutoFit/>
          </a:bodyPr>
          <a:lstStyle/>
          <a:p>
            <a:pPr>
              <a:buNone/>
            </a:pPr>
            <a:r>
              <a:rPr sz="1725">
                <a:solidFill>
                  <a:srgbClr val="1F2933"/>
                </a:solidFill>
                <a:latin typeface="Calibri"/>
                <a:ea typeface="Calibri"/>
                <a:cs typeface="Calibri"/>
              </a:rPr>
              <a:t>Observed behavior combines preference, systematic bias, and random noise.</a:t>
            </a:r>
            <a:endParaRPr sz="1450">
              <a:solidFill>
                <a:srgbClr val="1F2933"/>
              </a:solidFill>
              <a:latin typeface="Calibri"/>
              <a:ea typeface="Calibri"/>
              <a:cs typeface="Calibri"/>
            </a:endParaRPr>
          </a:p>
        </p:txBody>
      </p:sp>
      <p:sp>
        <p:nvSpPr>
          <p:cNvPr id="11" name="Rounded Rectangle 10">
            <a:extLst>
              <a:ext uri="{FF2B5EF4-FFF2-40B4-BE49-F238E27FC236}">
                <a16:creationId xmlns:a16="http://schemas.microsoft.com/office/drawing/2014/main" id="{D23C3E97-E5F0-46DD-AF8A-3A6F038CD3EC}"/>
              </a:ext>
            </a:extLst>
          </p:cNvPr>
          <p:cNvSpPr>
            <a:spLocks noGrp="1"/>
          </p:cNvSpPr>
          <p:nvPr/>
        </p:nvSpPr>
        <p:spPr>
          <a:xfrm>
            <a:off x="566738" y="2611438"/>
            <a:ext cx="11058525" cy="1371600"/>
          </a:xfrm>
          <a:prstGeom prst="roundRect">
            <a:avLst>
              <a:gd name="adj" fmla="val 5500"/>
            </a:avLst>
          </a:prstGeom>
          <a:solidFill>
            <a:srgbClr val="F2F6FB"/>
          </a:solidFill>
          <a:ln w="12700">
            <a:solidFill>
              <a:srgbClr val="D6E2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0280" name="Picture 11"/>
          <p:cNvPicPr>
            <a:picLocks noChangeAspect="1"/>
          </p:cNvPicPr>
          <p:nvPr/>
        </p:nvPicPr>
        <p:blipFill>
          <a:blip r:embed="rId4"/>
          <a:srcRect/>
          <a:stretch>
            <a:fillRect/>
          </a:stretch>
        </p:blipFill>
        <p:spPr>
          <a:xfrm>
            <a:off x="2784475" y="2859088"/>
            <a:ext cx="6623050" cy="457200"/>
          </a:xfrm>
          <a:prstGeom prst="rect">
            <a:avLst/>
          </a:prstGeom>
          <a:ln>
            <a:noFill/>
          </a:ln>
        </p:spPr>
      </p:pic>
      <p:pic>
        <p:nvPicPr>
          <p:cNvPr id="10281" name="Picture 12"/>
          <p:cNvPicPr>
            <a:picLocks noChangeAspect="1"/>
          </p:cNvPicPr>
          <p:nvPr/>
        </p:nvPicPr>
        <p:blipFill>
          <a:blip r:embed="rId5"/>
          <a:srcRect/>
          <a:stretch>
            <a:fillRect/>
          </a:stretch>
        </p:blipFill>
        <p:spPr>
          <a:xfrm>
            <a:off x="4313238" y="3498850"/>
            <a:ext cx="3565525" cy="274638"/>
          </a:xfrm>
          <a:prstGeom prst="rect">
            <a:avLst/>
          </a:prstGeom>
          <a:ln>
            <a:noFill/>
          </a:ln>
        </p:spPr>
      </p:pic>
      <p:sp>
        <p:nvSpPr>
          <p:cNvPr id="14" name="Rounded Rectangle 13">
            <a:extLst>
              <a:ext uri="{FF2B5EF4-FFF2-40B4-BE49-F238E27FC236}">
                <a16:creationId xmlns:a16="http://schemas.microsoft.com/office/drawing/2014/main" id="{AEA5C9A8-EF23-408E-B7D7-083D016ED9CD}"/>
              </a:ext>
            </a:extLst>
          </p:cNvPr>
          <p:cNvSpPr>
            <a:spLocks noGrp="1"/>
          </p:cNvSpPr>
          <p:nvPr/>
        </p:nvSpPr>
        <p:spPr>
          <a:xfrm>
            <a:off x="566738" y="4257675"/>
            <a:ext cx="3441700" cy="1736725"/>
          </a:xfrm>
          <a:prstGeom prst="roundRect">
            <a:avLst>
              <a:gd name="adj" fmla="val 5500"/>
            </a:avLst>
          </a:prstGeom>
          <a:solidFill>
            <a:srgbClr val="FFFFFF"/>
          </a:solidFill>
          <a:ln w="17780">
            <a:solidFill>
              <a:srgbClr val="0068B0"/>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6" name="TextBox 15">
            <a:extLst>
              <a:ext uri="{FF2B5EF4-FFF2-40B4-BE49-F238E27FC236}">
                <a16:creationId xmlns:a16="http://schemas.microsoft.com/office/drawing/2014/main" id="{975F4BBF-299F-4CDC-B1C6-DDC331252DCA}"/>
              </a:ext>
            </a:extLst>
          </p:cNvPr>
          <p:cNvSpPr>
            <a:spLocks noGrp="1"/>
          </p:cNvSpPr>
          <p:nvPr/>
        </p:nvSpPr>
        <p:spPr>
          <a:xfrm>
            <a:off x="858838" y="4476750"/>
            <a:ext cx="2986087" cy="365125"/>
          </a:xfrm>
          <a:prstGeom prst="rect">
            <a:avLst/>
          </a:prstGeom>
          <a:noFill/>
        </p:spPr>
        <p:txBody>
          <a:bodyPr lIns="0" tIns="0" rIns="0" bIns="0">
            <a:spAutoFit/>
          </a:bodyPr>
          <a:lstStyle/>
          <a:p>
            <a:pPr>
              <a:buNone/>
            </a:pPr>
            <a:r>
              <a:rPr sz="1675" b="1">
                <a:solidFill>
                  <a:srgbClr val="0068B0"/>
                </a:solidFill>
                <a:latin typeface="Calibri"/>
                <a:ea typeface="Calibri"/>
                <a:cs typeface="Calibri"/>
              </a:rPr>
              <a:t>Preference term</a:t>
            </a:r>
            <a:endParaRPr sz="1450" b="1">
              <a:solidFill>
                <a:srgbClr val="0068B0"/>
              </a:solidFill>
              <a:latin typeface="Calibri"/>
              <a:ea typeface="Calibri"/>
              <a:cs typeface="Calibri"/>
            </a:endParaRPr>
          </a:p>
        </p:txBody>
      </p:sp>
      <p:sp>
        <p:nvSpPr>
          <p:cNvPr id="10256" name="TextBox 16">
            <a:extLst>
              <a:ext uri="{FF2B5EF4-FFF2-40B4-BE49-F238E27FC236}">
                <a16:creationId xmlns:a16="http://schemas.microsoft.com/office/drawing/2014/main" id="{25728FD0-A351-4EAB-8A60-8005C1979DE9}"/>
              </a:ext>
            </a:extLst>
          </p:cNvPr>
          <p:cNvSpPr>
            <a:spLocks noGrp="1"/>
          </p:cNvSpPr>
          <p:nvPr/>
        </p:nvSpPr>
        <p:spPr>
          <a:xfrm>
            <a:off x="858838" y="4970463"/>
            <a:ext cx="2894012" cy="914400"/>
          </a:xfrm>
          <a:prstGeom prst="rect">
            <a:avLst/>
          </a:prstGeom>
          <a:noFill/>
          <a:ln>
            <a:noFill/>
          </a:ln>
        </p:spPr>
        <p:txBody>
          <a:bodyPr lIns="0" tIns="0" rIns="0" bIns="0">
            <a:spAutoFit/>
          </a:bodyPr>
          <a:lstStyle/>
          <a:p>
            <a:pPr>
              <a:lnSpc>
                <a:spcPct val="122000"/>
              </a:lnSpc>
              <a:buNone/>
            </a:pPr>
            <a:r>
              <a:rPr sz="1650">
                <a:solidFill>
                  <a:srgbClr val="1F2933"/>
                </a:solidFill>
              </a:rPr>
              <a:t>Depends on the preference-consistent history.</a:t>
            </a:r>
            <a:endParaRPr sz="1300">
              <a:solidFill>
                <a:srgbClr val="1F2933"/>
              </a:solidFill>
            </a:endParaRPr>
          </a:p>
        </p:txBody>
      </p:sp>
      <p:sp>
        <p:nvSpPr>
          <p:cNvPr id="18" name="Rounded Rectangle 17">
            <a:extLst>
              <a:ext uri="{FF2B5EF4-FFF2-40B4-BE49-F238E27FC236}">
                <a16:creationId xmlns:a16="http://schemas.microsoft.com/office/drawing/2014/main" id="{1D31E403-4166-46B6-9E1D-63AF60317DF0}"/>
              </a:ext>
            </a:extLst>
          </p:cNvPr>
          <p:cNvSpPr>
            <a:spLocks noGrp="1"/>
          </p:cNvSpPr>
          <p:nvPr/>
        </p:nvSpPr>
        <p:spPr>
          <a:xfrm>
            <a:off x="4375150" y="4257675"/>
            <a:ext cx="3441700" cy="1736725"/>
          </a:xfrm>
          <a:prstGeom prst="roundRect">
            <a:avLst>
              <a:gd name="adj" fmla="val 5500"/>
            </a:avLst>
          </a:prstGeom>
          <a:solidFill>
            <a:srgbClr val="FFFFFF"/>
          </a:solidFill>
          <a:ln w="17780">
            <a:solidFill>
              <a:srgbClr val="2E8B8B"/>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0" name="TextBox 19">
            <a:extLst>
              <a:ext uri="{FF2B5EF4-FFF2-40B4-BE49-F238E27FC236}">
                <a16:creationId xmlns:a16="http://schemas.microsoft.com/office/drawing/2014/main" id="{024193E5-A92D-4591-8C54-EC12B4DB6569}"/>
              </a:ext>
            </a:extLst>
          </p:cNvPr>
          <p:cNvSpPr>
            <a:spLocks noGrp="1"/>
          </p:cNvSpPr>
          <p:nvPr/>
        </p:nvSpPr>
        <p:spPr>
          <a:xfrm>
            <a:off x="4667250" y="4476750"/>
            <a:ext cx="2984500" cy="365125"/>
          </a:xfrm>
          <a:prstGeom prst="rect">
            <a:avLst/>
          </a:prstGeom>
          <a:noFill/>
        </p:spPr>
        <p:txBody>
          <a:bodyPr lIns="0" tIns="0" rIns="0" bIns="0">
            <a:spAutoFit/>
          </a:bodyPr>
          <a:lstStyle/>
          <a:p>
            <a:pPr>
              <a:buNone/>
            </a:pPr>
            <a:r>
              <a:rPr sz="1675" b="1">
                <a:solidFill>
                  <a:srgbClr val="2E8B8B"/>
                </a:solidFill>
                <a:latin typeface="Calibri"/>
                <a:ea typeface="Calibri"/>
                <a:cs typeface="Calibri"/>
              </a:rPr>
              <a:t>Bias term</a:t>
            </a:r>
            <a:endParaRPr sz="1450" b="1">
              <a:solidFill>
                <a:srgbClr val="2E8B8B"/>
              </a:solidFill>
              <a:latin typeface="Calibri"/>
              <a:ea typeface="Calibri"/>
              <a:cs typeface="Calibri"/>
            </a:endParaRPr>
          </a:p>
        </p:txBody>
      </p:sp>
      <p:sp>
        <p:nvSpPr>
          <p:cNvPr id="10260" name="TextBox 20">
            <a:extLst>
              <a:ext uri="{FF2B5EF4-FFF2-40B4-BE49-F238E27FC236}">
                <a16:creationId xmlns:a16="http://schemas.microsoft.com/office/drawing/2014/main" id="{134481A6-CA23-4C80-BA3A-9923D12F4BD8}"/>
              </a:ext>
            </a:extLst>
          </p:cNvPr>
          <p:cNvSpPr>
            <a:spLocks noGrp="1"/>
          </p:cNvSpPr>
          <p:nvPr/>
        </p:nvSpPr>
        <p:spPr>
          <a:xfrm>
            <a:off x="4667250" y="4970463"/>
            <a:ext cx="2894013" cy="914400"/>
          </a:xfrm>
          <a:prstGeom prst="rect">
            <a:avLst/>
          </a:prstGeom>
          <a:noFill/>
          <a:ln>
            <a:noFill/>
          </a:ln>
        </p:spPr>
        <p:txBody>
          <a:bodyPr lIns="0" tIns="0" rIns="0" bIns="0">
            <a:spAutoFit/>
          </a:bodyPr>
          <a:lstStyle/>
          <a:p>
            <a:pPr>
              <a:lnSpc>
                <a:spcPct val="122000"/>
              </a:lnSpc>
              <a:buNone/>
            </a:pPr>
            <a:r>
              <a:rPr sz="1650">
                <a:solidFill>
                  <a:srgbClr val="1F2933"/>
                </a:solidFill>
              </a:rPr>
              <a:t>Depends on exposure and observed context.</a:t>
            </a:r>
            <a:endParaRPr sz="1300">
              <a:solidFill>
                <a:srgbClr val="1F2933"/>
              </a:solidFill>
            </a:endParaRPr>
          </a:p>
        </p:txBody>
      </p:sp>
      <p:sp>
        <p:nvSpPr>
          <p:cNvPr id="22" name="Rounded Rectangle 21">
            <a:extLst>
              <a:ext uri="{FF2B5EF4-FFF2-40B4-BE49-F238E27FC236}">
                <a16:creationId xmlns:a16="http://schemas.microsoft.com/office/drawing/2014/main" id="{BB6D93CB-C22D-4409-8C07-54E2AE949EEA}"/>
              </a:ext>
            </a:extLst>
          </p:cNvPr>
          <p:cNvSpPr>
            <a:spLocks noGrp="1"/>
          </p:cNvSpPr>
          <p:nvPr/>
        </p:nvSpPr>
        <p:spPr>
          <a:xfrm>
            <a:off x="8181975" y="4257675"/>
            <a:ext cx="3443288" cy="1736725"/>
          </a:xfrm>
          <a:prstGeom prst="roundRect">
            <a:avLst>
              <a:gd name="adj" fmla="val 5500"/>
            </a:avLst>
          </a:prstGeom>
          <a:solidFill>
            <a:srgbClr val="FFFFFF"/>
          </a:solidFill>
          <a:ln w="17780">
            <a:solidFill>
              <a:srgbClr val="D9822B"/>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4" name="TextBox 23">
            <a:extLst>
              <a:ext uri="{FF2B5EF4-FFF2-40B4-BE49-F238E27FC236}">
                <a16:creationId xmlns:a16="http://schemas.microsoft.com/office/drawing/2014/main" id="{3BAF75BD-3A68-4363-B45B-EAC84C43CB82}"/>
              </a:ext>
            </a:extLst>
          </p:cNvPr>
          <p:cNvSpPr>
            <a:spLocks noGrp="1"/>
          </p:cNvSpPr>
          <p:nvPr/>
        </p:nvSpPr>
        <p:spPr>
          <a:xfrm>
            <a:off x="8475663" y="4476750"/>
            <a:ext cx="2984500" cy="365125"/>
          </a:xfrm>
          <a:prstGeom prst="rect">
            <a:avLst/>
          </a:prstGeom>
          <a:noFill/>
        </p:spPr>
        <p:txBody>
          <a:bodyPr lIns="0" tIns="0" rIns="0" bIns="0">
            <a:spAutoFit/>
          </a:bodyPr>
          <a:lstStyle/>
          <a:p>
            <a:pPr>
              <a:buNone/>
            </a:pPr>
            <a:r>
              <a:rPr sz="1675" b="1">
                <a:solidFill>
                  <a:srgbClr val="D9822B"/>
                </a:solidFill>
                <a:latin typeface="Calibri"/>
                <a:ea typeface="Calibri"/>
                <a:cs typeface="Calibri"/>
              </a:rPr>
              <a:t>Noise term</a:t>
            </a:r>
            <a:endParaRPr sz="1450" b="1">
              <a:solidFill>
                <a:srgbClr val="D9822B"/>
              </a:solidFill>
              <a:latin typeface="Calibri"/>
              <a:ea typeface="Calibri"/>
              <a:cs typeface="Calibri"/>
            </a:endParaRPr>
          </a:p>
        </p:txBody>
      </p:sp>
      <p:sp>
        <p:nvSpPr>
          <p:cNvPr id="10264" name="TextBox 24">
            <a:extLst>
              <a:ext uri="{FF2B5EF4-FFF2-40B4-BE49-F238E27FC236}">
                <a16:creationId xmlns:a16="http://schemas.microsoft.com/office/drawing/2014/main" id="{A353DF5C-00AD-4D17-947C-3EBF257EBC2E}"/>
              </a:ext>
            </a:extLst>
          </p:cNvPr>
          <p:cNvSpPr>
            <a:spLocks noGrp="1"/>
          </p:cNvSpPr>
          <p:nvPr/>
        </p:nvSpPr>
        <p:spPr>
          <a:xfrm>
            <a:off x="8475663" y="4970463"/>
            <a:ext cx="2892425" cy="914400"/>
          </a:xfrm>
          <a:prstGeom prst="rect">
            <a:avLst/>
          </a:prstGeom>
          <a:noFill/>
          <a:ln>
            <a:noFill/>
          </a:ln>
        </p:spPr>
        <p:txBody>
          <a:bodyPr lIns="0" tIns="0" rIns="0" bIns="0">
            <a:spAutoFit/>
          </a:bodyPr>
          <a:lstStyle/>
          <a:p>
            <a:pPr>
              <a:lnSpc>
                <a:spcPct val="122000"/>
              </a:lnSpc>
              <a:buNone/>
            </a:pPr>
            <a:r>
              <a:rPr sz="1650">
                <a:solidFill>
                  <a:srgbClr val="1F2933"/>
                </a:solidFill>
              </a:rPr>
              <a:t>Weakly dependent on the interaction history.</a:t>
            </a:r>
            <a:endParaRPr sz="1300">
              <a:solidFill>
                <a:srgbClr val="1F2933"/>
              </a:solidFill>
            </a:endParaRPr>
          </a:p>
        </p:txBody>
      </p:sp>
      <p:sp>
        <p:nvSpPr>
          <p:cNvPr id="3" name="矩形: 圆角 2">
            <a:extLst>
              <a:ext uri="{FF2B5EF4-FFF2-40B4-BE49-F238E27FC236}">
                <a16:creationId xmlns:a16="http://schemas.microsoft.com/office/drawing/2014/main" id="{41D620F0-C1E9-4A7B-A8D3-9129D2E16A3F}"/>
              </a:ext>
            </a:extLst>
          </p:cNvPr>
          <p:cNvSpPr>
            <a:spLocks noGrp="1"/>
          </p:cNvSpPr>
          <p:nvPr/>
        </p:nvSpPr>
        <p:spPr>
          <a:xfrm>
            <a:off x="566738" y="4257675"/>
            <a:ext cx="184149" cy="1736725"/>
          </a:xfrm>
          <a:prstGeom prst="roundRect">
            <a:avLst>
              <a:gd name="adj" fmla="val 45116"/>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 name="矩形 3">
            <a:extLst>
              <a:ext uri="{FF2B5EF4-FFF2-40B4-BE49-F238E27FC236}">
                <a16:creationId xmlns:a16="http://schemas.microsoft.com/office/drawing/2014/main" id="{CA1EB2C4-51D5-41FC-86EF-14ACDE04F500}"/>
              </a:ext>
            </a:extLst>
          </p:cNvPr>
          <p:cNvSpPr>
            <a:spLocks noGrp="1"/>
          </p:cNvSpPr>
          <p:nvPr/>
        </p:nvSpPr>
        <p:spPr>
          <a:xfrm>
            <a:off x="678260" y="4267201"/>
            <a:ext cx="121444" cy="172005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矩形: 圆角 8">
            <a:extLst>
              <a:ext uri="{FF2B5EF4-FFF2-40B4-BE49-F238E27FC236}">
                <a16:creationId xmlns:a16="http://schemas.microsoft.com/office/drawing/2014/main" id="{8CF21AF0-1307-409A-8F95-DEAFC759B096}"/>
              </a:ext>
            </a:extLst>
          </p:cNvPr>
          <p:cNvSpPr>
            <a:spLocks noGrp="1"/>
          </p:cNvSpPr>
          <p:nvPr/>
        </p:nvSpPr>
        <p:spPr>
          <a:xfrm>
            <a:off x="4375150" y="4256882"/>
            <a:ext cx="184149" cy="1736725"/>
          </a:xfrm>
          <a:prstGeom prst="roundRect">
            <a:avLst>
              <a:gd name="adj" fmla="val 45116"/>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矩形 11">
            <a:extLst>
              <a:ext uri="{FF2B5EF4-FFF2-40B4-BE49-F238E27FC236}">
                <a16:creationId xmlns:a16="http://schemas.microsoft.com/office/drawing/2014/main" id="{A0B3A075-45F2-4C37-9A22-8E13584DFF3C}"/>
              </a:ext>
            </a:extLst>
          </p:cNvPr>
          <p:cNvSpPr>
            <a:spLocks noGrp="1"/>
          </p:cNvSpPr>
          <p:nvPr/>
        </p:nvSpPr>
        <p:spPr>
          <a:xfrm>
            <a:off x="4486672" y="4266408"/>
            <a:ext cx="121444" cy="172005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3" name="矩形: 圆角 12">
            <a:extLst>
              <a:ext uri="{FF2B5EF4-FFF2-40B4-BE49-F238E27FC236}">
                <a16:creationId xmlns:a16="http://schemas.microsoft.com/office/drawing/2014/main" id="{D6B5EB10-0C62-4E9F-B2FB-4D17E970EF1A}"/>
              </a:ext>
            </a:extLst>
          </p:cNvPr>
          <p:cNvSpPr>
            <a:spLocks noGrp="1"/>
          </p:cNvSpPr>
          <p:nvPr/>
        </p:nvSpPr>
        <p:spPr>
          <a:xfrm>
            <a:off x="8183562" y="4257675"/>
            <a:ext cx="184149" cy="1736725"/>
          </a:xfrm>
          <a:prstGeom prst="roundRect">
            <a:avLst>
              <a:gd name="adj" fmla="val 45116"/>
            </a:avLst>
          </a:prstGeom>
          <a:solidFill>
            <a:srgbClr val="D9822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矩形 16">
            <a:extLst>
              <a:ext uri="{FF2B5EF4-FFF2-40B4-BE49-F238E27FC236}">
                <a16:creationId xmlns:a16="http://schemas.microsoft.com/office/drawing/2014/main" id="{2C4A207D-1C0E-45BD-A00E-4E6AC4036D80}"/>
              </a:ext>
            </a:extLst>
          </p:cNvPr>
          <p:cNvSpPr>
            <a:spLocks noGrp="1"/>
          </p:cNvSpPr>
          <p:nvPr/>
        </p:nvSpPr>
        <p:spPr>
          <a:xfrm>
            <a:off x="8295084" y="4267201"/>
            <a:ext cx="121444" cy="172005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268" name="Section label">
            <a:extLst>
              <a:ext uri="{FF2B5EF4-FFF2-40B4-BE49-F238E27FC236}">
                <a16:creationId xmlns:a16="http://schemas.microsoft.com/office/drawing/2014/main" id="{11D69B89-571E-4872-BB7E-AE41939AA13D}"/>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PROBLEM FORMULATION</a:t>
            </a:r>
          </a:p>
        </p:txBody>
      </p:sp>
      <p:sp>
        <p:nvSpPr>
          <p:cNvPr id="10269" name="Page number">
            <a:extLst>
              <a:ext uri="{FF2B5EF4-FFF2-40B4-BE49-F238E27FC236}">
                <a16:creationId xmlns:a16="http://schemas.microsoft.com/office/drawing/2014/main" id="{8B4EB996-5755-4DE5-A7D5-5EC06334F761}"/>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5 / 37</a:t>
            </a:r>
          </a:p>
        </p:txBody>
      </p:sp>
    </p:spTree>
    <p:extLst>
      <p:ext uri="{BB962C8B-B14F-4D97-AF65-F5344CB8AC3E}">
        <p14:creationId xmlns:p14="http://schemas.microsoft.com/office/powerpoint/2010/main" val="765542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DA2F41-1E4E-4B7E-9B7F-30718B3FCA72}"/>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7195"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FD41C655-812A-4086-96C5-FD169E78D28F}"/>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E8F1A394-012C-4FB1-8AB8-01830F517900}"/>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7176" name="TextBox 8">
            <a:extLst>
              <a:ext uri="{FF2B5EF4-FFF2-40B4-BE49-F238E27FC236}">
                <a16:creationId xmlns:a16="http://schemas.microsoft.com/office/drawing/2014/main" id="{55C0C734-7BC5-455B-8CD8-FBD379F76806}"/>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Two Failure Modes: Label vs. History Distortion</a:t>
            </a:r>
            <a:endParaRPr sz="2700" b="1">
              <a:solidFill>
                <a:srgbClr val="084C82"/>
              </a:solidFill>
              <a:latin typeface="Cambria"/>
              <a:ea typeface="Cambria"/>
              <a:cs typeface="Cambria"/>
            </a:endParaRPr>
          </a:p>
        </p:txBody>
      </p:sp>
      <p:sp>
        <p:nvSpPr>
          <p:cNvPr id="7177" name="TextBox 9">
            <a:extLst>
              <a:ext uri="{FF2B5EF4-FFF2-40B4-BE49-F238E27FC236}">
                <a16:creationId xmlns:a16="http://schemas.microsoft.com/office/drawing/2014/main" id="{69C98122-DFD5-434C-A410-C208F75215B5}"/>
              </a:ext>
            </a:extLst>
          </p:cNvPr>
          <p:cNvSpPr>
            <a:spLocks noGrp="1"/>
          </p:cNvSpPr>
          <p:nvPr/>
        </p:nvSpPr>
        <p:spPr>
          <a:xfrm>
            <a:off x="566738" y="2017713"/>
            <a:ext cx="11058525" cy="457200"/>
          </a:xfrm>
          <a:prstGeom prst="rect">
            <a:avLst/>
          </a:prstGeom>
          <a:noFill/>
          <a:ln>
            <a:noFill/>
          </a:ln>
        </p:spPr>
        <p:txBody>
          <a:bodyPr lIns="0" tIns="0" rIns="0" bIns="0">
            <a:spAutoFit/>
          </a:bodyPr>
          <a:lstStyle/>
          <a:p>
            <a:r>
              <a:rPr sz="1725" i="1">
                <a:solidFill>
                  <a:srgbClr val="5E6B78"/>
                </a:solidFill>
              </a:rPr>
              <a:t>Noise and bias affect both prediction targets and historical inputs.</a:t>
            </a:r>
            <a:endParaRPr sz="1400" i="1">
              <a:solidFill>
                <a:srgbClr val="5E6B78"/>
              </a:solidFill>
            </a:endParaRPr>
          </a:p>
        </p:txBody>
      </p:sp>
      <p:sp>
        <p:nvSpPr>
          <p:cNvPr id="11" name="Rounded Rectangle 10">
            <a:extLst>
              <a:ext uri="{FF2B5EF4-FFF2-40B4-BE49-F238E27FC236}">
                <a16:creationId xmlns:a16="http://schemas.microsoft.com/office/drawing/2014/main" id="{B0060467-5913-4D3C-8220-0BDF2969FA76}"/>
              </a:ext>
            </a:extLst>
          </p:cNvPr>
          <p:cNvSpPr>
            <a:spLocks noGrp="1"/>
          </p:cNvSpPr>
          <p:nvPr/>
        </p:nvSpPr>
        <p:spPr>
          <a:xfrm>
            <a:off x="566738" y="2565400"/>
            <a:ext cx="5300662" cy="2789238"/>
          </a:xfrm>
          <a:prstGeom prst="roundRect">
            <a:avLst>
              <a:gd name="adj" fmla="val 5500"/>
            </a:avLst>
          </a:prstGeom>
          <a:solidFill>
            <a:srgbClr val="F2F6FB"/>
          </a:solidFill>
          <a:ln w="1651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Rounded Rectangle 11">
            <a:extLst>
              <a:ext uri="{FF2B5EF4-FFF2-40B4-BE49-F238E27FC236}">
                <a16:creationId xmlns:a16="http://schemas.microsoft.com/office/drawing/2014/main" id="{9F054258-5083-4966-87F3-538BD34CAAA9}"/>
              </a:ext>
            </a:extLst>
          </p:cNvPr>
          <p:cNvSpPr>
            <a:spLocks noGrp="1"/>
          </p:cNvSpPr>
          <p:nvPr/>
        </p:nvSpPr>
        <p:spPr>
          <a:xfrm>
            <a:off x="858838" y="2840038"/>
            <a:ext cx="1555750" cy="401637"/>
          </a:xfrm>
          <a:prstGeom prst="roundRect">
            <a:avLst>
              <a:gd name="adj" fmla="val 25000"/>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180" name="TextBox 12">
            <a:extLst>
              <a:ext uri="{FF2B5EF4-FFF2-40B4-BE49-F238E27FC236}">
                <a16:creationId xmlns:a16="http://schemas.microsoft.com/office/drawing/2014/main" id="{838F315F-E881-49DE-B397-4EB2A286A8C1}"/>
              </a:ext>
            </a:extLst>
          </p:cNvPr>
          <p:cNvSpPr>
            <a:spLocks noGrp="1"/>
          </p:cNvSpPr>
          <p:nvPr/>
        </p:nvSpPr>
        <p:spPr>
          <a:xfrm>
            <a:off x="858838" y="2840038"/>
            <a:ext cx="1555750" cy="401637"/>
          </a:xfrm>
          <a:prstGeom prst="rect">
            <a:avLst/>
          </a:prstGeom>
          <a:noFill/>
          <a:ln>
            <a:noFill/>
          </a:ln>
        </p:spPr>
        <p:txBody>
          <a:bodyPr lIns="0" tIns="0" rIns="0" bIns="0" anchor="ctr">
            <a:spAutoFit/>
          </a:bodyPr>
          <a:lstStyle/>
          <a:p>
            <a:pPr algn="ctr">
              <a:buNone/>
            </a:pPr>
            <a:r>
              <a:rPr sz="1250" b="1">
                <a:solidFill>
                  <a:srgbClr val="FFFFFF"/>
                </a:solidFill>
              </a:rPr>
              <a:t>AT TRAINING</a:t>
            </a:r>
            <a:endParaRPr sz="1100" b="1">
              <a:solidFill>
                <a:srgbClr val="FFFFFF"/>
              </a:solidFill>
            </a:endParaRPr>
          </a:p>
        </p:txBody>
      </p:sp>
      <p:sp>
        <p:nvSpPr>
          <p:cNvPr id="7181" name="TextBox 13">
            <a:extLst>
              <a:ext uri="{FF2B5EF4-FFF2-40B4-BE49-F238E27FC236}">
                <a16:creationId xmlns:a16="http://schemas.microsoft.com/office/drawing/2014/main" id="{55A385B9-4BBB-481A-9920-B2E09390B4FC}"/>
              </a:ext>
            </a:extLst>
          </p:cNvPr>
          <p:cNvSpPr>
            <a:spLocks noGrp="1"/>
          </p:cNvSpPr>
          <p:nvPr/>
        </p:nvSpPr>
        <p:spPr>
          <a:xfrm>
            <a:off x="858838" y="3389313"/>
            <a:ext cx="4752975" cy="457200"/>
          </a:xfrm>
          <a:prstGeom prst="rect">
            <a:avLst/>
          </a:prstGeom>
          <a:noFill/>
          <a:ln>
            <a:noFill/>
          </a:ln>
        </p:spPr>
        <p:txBody>
          <a:bodyPr lIns="0" tIns="0" rIns="0" bIns="0">
            <a:spAutoFit/>
          </a:bodyPr>
          <a:lstStyle/>
          <a:p>
            <a:r>
              <a:rPr sz="2025" b="1">
                <a:solidFill>
                  <a:srgbClr val="0A2E52"/>
                </a:solidFill>
                <a:latin typeface="Cambria"/>
                <a:ea typeface="Cambria"/>
                <a:cs typeface="Cambria"/>
              </a:rPr>
              <a:t>Label Distortion</a:t>
            </a:r>
            <a:endParaRPr b="1">
              <a:solidFill>
                <a:srgbClr val="0A2E52"/>
              </a:solidFill>
              <a:latin typeface="Cambria"/>
              <a:ea typeface="Cambria"/>
              <a:cs typeface="Cambria"/>
            </a:endParaRPr>
          </a:p>
        </p:txBody>
      </p:sp>
      <p:sp>
        <p:nvSpPr>
          <p:cNvPr id="7182" name="TextBox 14">
            <a:extLst>
              <a:ext uri="{FF2B5EF4-FFF2-40B4-BE49-F238E27FC236}">
                <a16:creationId xmlns:a16="http://schemas.microsoft.com/office/drawing/2014/main" id="{86A56ECB-B8E9-41B8-BF57-210B406C5700}"/>
              </a:ext>
            </a:extLst>
          </p:cNvPr>
          <p:cNvSpPr>
            <a:spLocks noGrp="1"/>
          </p:cNvSpPr>
          <p:nvPr/>
        </p:nvSpPr>
        <p:spPr>
          <a:xfrm>
            <a:off x="858838" y="3937000"/>
            <a:ext cx="4752975" cy="1823263"/>
          </a:xfrm>
          <a:prstGeom prst="rect">
            <a:avLst/>
          </a:prstGeom>
          <a:noFill/>
          <a:ln>
            <a:noFill/>
          </a:ln>
        </p:spPr>
        <p:txBody>
          <a:bodyPr lIns="0" tIns="0" rIns="0" bIns="0" anchor="t">
            <a:noAutofit/>
          </a:bodyPr>
          <a:lstStyle>
            <a:lvl1pPr marL="214630" indent="-214630">
              <a:buNone/>
              <a:defRPr>
                <a:solidFill>
                  <a:schemeClr val="tx1"/>
                </a:solidFill>
                <a:latin typeface="Calibri"/>
                <a:ea typeface="Calibri"/>
                <a:cs typeface="Calibri"/>
              </a:defRPr>
            </a:lvl1pPr>
            <a:lvl2pPr>
              <a:buNone/>
              <a:defRPr>
                <a:solidFill>
                  <a:schemeClr val="tx1"/>
                </a:solidFill>
                <a:latin typeface="Calibri"/>
                <a:ea typeface="Calibri"/>
                <a:cs typeface="Calibri"/>
              </a:defRPr>
            </a:lvl2pPr>
            <a:lvl3pPr>
              <a:buNone/>
              <a:defRPr>
                <a:solidFill>
                  <a:schemeClr val="tx1"/>
                </a:solidFill>
                <a:latin typeface="Calibri"/>
                <a:ea typeface="Calibri"/>
                <a:cs typeface="Calibri"/>
              </a:defRPr>
            </a:lvl3pPr>
            <a:lvl4pPr>
              <a:buNone/>
              <a:defRPr>
                <a:solidFill>
                  <a:schemeClr val="tx1"/>
                </a:solidFill>
                <a:latin typeface="Calibri"/>
                <a:ea typeface="Calibri"/>
                <a:cs typeface="Calibri"/>
              </a:defRPr>
            </a:lvl4pPr>
            <a:lvl5pPr>
              <a:buNone/>
              <a:defRPr>
                <a:solidFill>
                  <a:schemeClr val="tx1"/>
                </a:solidFill>
                <a:latin typeface="Calibri"/>
                <a:ea typeface="Calibri"/>
                <a:cs typeface="Calibri"/>
              </a:defRPr>
            </a:lvl5pPr>
            <a:lvl6pPr defTabSz="457200">
              <a:spcBef>
                <a:spcPct val="0"/>
              </a:spcBef>
              <a:spcAft>
                <a:spcPct val="0"/>
              </a:spcAft>
              <a:buNone/>
              <a:defRPr>
                <a:solidFill>
                  <a:schemeClr val="tx1"/>
                </a:solidFill>
                <a:latin typeface="Calibri"/>
                <a:ea typeface="Calibri"/>
                <a:cs typeface="Calibri"/>
              </a:defRPr>
            </a:lvl6pPr>
            <a:lvl7pPr defTabSz="457200">
              <a:spcBef>
                <a:spcPct val="0"/>
              </a:spcBef>
              <a:spcAft>
                <a:spcPct val="0"/>
              </a:spcAft>
              <a:buNone/>
              <a:defRPr>
                <a:solidFill>
                  <a:schemeClr val="tx1"/>
                </a:solidFill>
                <a:latin typeface="Calibri"/>
                <a:ea typeface="Calibri"/>
                <a:cs typeface="Calibri"/>
              </a:defRPr>
            </a:lvl7pPr>
            <a:lvl8pPr defTabSz="457200">
              <a:spcBef>
                <a:spcPct val="0"/>
              </a:spcBef>
              <a:spcAft>
                <a:spcPct val="0"/>
              </a:spcAft>
              <a:buNone/>
              <a:defRPr>
                <a:solidFill>
                  <a:schemeClr val="tx1"/>
                </a:solidFill>
                <a:latin typeface="Calibri"/>
                <a:ea typeface="Calibri"/>
                <a:cs typeface="Calibri"/>
              </a:defRPr>
            </a:lvl8pPr>
            <a:lvl9pPr defTabSz="457200">
              <a:spcBef>
                <a:spcPct val="0"/>
              </a:spcBef>
              <a:spcAft>
                <a:spcPct val="0"/>
              </a:spcAft>
              <a:buNone/>
              <a:defRPr>
                <a:solidFill>
                  <a:schemeClr val="tx1"/>
                </a:solidFill>
                <a:latin typeface="Calibri"/>
                <a:ea typeface="Calibri"/>
                <a:cs typeface="Calibri"/>
              </a:defRPr>
            </a:lvl9pPr>
          </a:lstStyle>
          <a:p>
            <a:pPr marL="139700" indent="-114300">
              <a:spcAft>
                <a:spcPts val="600"/>
              </a:spcAft>
              <a:buChar char="›"/>
              <a:defRPr sz="1575">
                <a:solidFill>
                  <a:srgbClr val="27313D"/>
                </a:solidFill>
                <a:latin typeface="Calibri"/>
                <a:ea typeface="Calibri"/>
                <a:cs typeface="Calibri"/>
              </a:defRPr>
            </a:pPr>
            <a:r>
              <a:rPr sz="1575">
                <a:solidFill>
                  <a:srgbClr val="27313D"/>
                </a:solidFill>
                <a:latin typeface="Calibri"/>
                <a:ea typeface="Calibri"/>
                <a:cs typeface="Calibri"/>
              </a:rPr>
              <a:t>A logged next item becomes a target.</a:t>
            </a:r>
          </a:p>
          <a:p>
            <a:pPr marL="139700" indent="-114300">
              <a:spcAft>
                <a:spcPts val="600"/>
              </a:spcAft>
              <a:buChar char="›"/>
              <a:defRPr sz="1575">
                <a:solidFill>
                  <a:srgbClr val="27313D"/>
                </a:solidFill>
                <a:latin typeface="Calibri"/>
                <a:ea typeface="Calibri"/>
                <a:cs typeface="Calibri"/>
              </a:defRPr>
            </a:pPr>
            <a:r>
              <a:rPr sz="1575">
                <a:solidFill>
                  <a:srgbClr val="27313D"/>
                </a:solidFill>
                <a:latin typeface="Calibri"/>
                <a:ea typeface="Calibri"/>
                <a:cs typeface="Calibri"/>
              </a:rPr>
              <a:t>Noise or bias may distort that target.</a:t>
            </a:r>
          </a:p>
          <a:p>
            <a:pPr marL="139700" indent="-114300">
              <a:spcAft>
                <a:spcPts val="600"/>
              </a:spcAft>
              <a:buChar char="›"/>
              <a:defRPr sz="1575">
                <a:solidFill>
                  <a:srgbClr val="27313D"/>
                </a:solidFill>
                <a:latin typeface="Calibri"/>
                <a:ea typeface="Calibri"/>
                <a:cs typeface="Calibri"/>
              </a:defRPr>
            </a:pPr>
            <a:r>
              <a:rPr sz="1575">
                <a:solidFill>
                  <a:srgbClr val="27313D"/>
                </a:solidFill>
                <a:latin typeface="Calibri"/>
                <a:ea typeface="Calibri"/>
                <a:cs typeface="Calibri"/>
              </a:rPr>
              <a:t>Learning can reinforce this distortion.</a:t>
            </a:r>
          </a:p>
        </p:txBody>
      </p:sp>
      <p:sp>
        <p:nvSpPr>
          <p:cNvPr id="16" name="Rounded Rectangle 15">
            <a:extLst>
              <a:ext uri="{FF2B5EF4-FFF2-40B4-BE49-F238E27FC236}">
                <a16:creationId xmlns:a16="http://schemas.microsoft.com/office/drawing/2014/main" id="{915E22E9-D32A-4653-813C-D164652B8BAF}"/>
              </a:ext>
            </a:extLst>
          </p:cNvPr>
          <p:cNvSpPr>
            <a:spLocks noGrp="1"/>
          </p:cNvSpPr>
          <p:nvPr/>
        </p:nvSpPr>
        <p:spPr>
          <a:xfrm>
            <a:off x="6324600" y="2565400"/>
            <a:ext cx="5300663" cy="2789238"/>
          </a:xfrm>
          <a:prstGeom prst="roundRect">
            <a:avLst>
              <a:gd name="adj" fmla="val 5500"/>
            </a:avLst>
          </a:prstGeom>
          <a:solidFill>
            <a:srgbClr val="F2F6FB"/>
          </a:solidFill>
          <a:ln w="1651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Rounded Rectangle 16">
            <a:extLst>
              <a:ext uri="{FF2B5EF4-FFF2-40B4-BE49-F238E27FC236}">
                <a16:creationId xmlns:a16="http://schemas.microsoft.com/office/drawing/2014/main" id="{89CA72ED-8BAE-4061-83AB-3E75DD27DF8B}"/>
              </a:ext>
            </a:extLst>
          </p:cNvPr>
          <p:cNvSpPr>
            <a:spLocks noGrp="1"/>
          </p:cNvSpPr>
          <p:nvPr/>
        </p:nvSpPr>
        <p:spPr>
          <a:xfrm>
            <a:off x="6616700" y="2840038"/>
            <a:ext cx="1554163" cy="401637"/>
          </a:xfrm>
          <a:prstGeom prst="roundRect">
            <a:avLst>
              <a:gd name="adj" fmla="val 25000"/>
            </a:avLst>
          </a:prstGeom>
          <a:solidFill>
            <a:srgbClr val="084C8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185" name="TextBox 17">
            <a:extLst>
              <a:ext uri="{FF2B5EF4-FFF2-40B4-BE49-F238E27FC236}">
                <a16:creationId xmlns:a16="http://schemas.microsoft.com/office/drawing/2014/main" id="{00B95C13-E295-4576-9A3A-CD7ADD2E1A4B}"/>
              </a:ext>
            </a:extLst>
          </p:cNvPr>
          <p:cNvSpPr>
            <a:spLocks noGrp="1"/>
          </p:cNvSpPr>
          <p:nvPr/>
        </p:nvSpPr>
        <p:spPr>
          <a:xfrm>
            <a:off x="6616700" y="2840038"/>
            <a:ext cx="1554163" cy="401637"/>
          </a:xfrm>
          <a:prstGeom prst="rect">
            <a:avLst/>
          </a:prstGeom>
          <a:noFill/>
          <a:ln>
            <a:noFill/>
          </a:ln>
        </p:spPr>
        <p:txBody>
          <a:bodyPr lIns="0" tIns="0" rIns="0" bIns="0" anchor="ctr">
            <a:spAutoFit/>
          </a:bodyPr>
          <a:lstStyle/>
          <a:p>
            <a:pPr algn="ctr">
              <a:buNone/>
            </a:pPr>
            <a:r>
              <a:rPr sz="1250" b="1">
                <a:solidFill>
                  <a:srgbClr val="FFFFFF"/>
                </a:solidFill>
              </a:rPr>
              <a:t>INPUT HISTORY</a:t>
            </a:r>
            <a:endParaRPr sz="1100" b="1">
              <a:solidFill>
                <a:srgbClr val="FFFFFF"/>
              </a:solidFill>
            </a:endParaRPr>
          </a:p>
        </p:txBody>
      </p:sp>
      <p:sp>
        <p:nvSpPr>
          <p:cNvPr id="7186" name="TextBox 18">
            <a:extLst>
              <a:ext uri="{FF2B5EF4-FFF2-40B4-BE49-F238E27FC236}">
                <a16:creationId xmlns:a16="http://schemas.microsoft.com/office/drawing/2014/main" id="{54DB44A5-5D96-439E-ACB2-53278701DD12}"/>
              </a:ext>
            </a:extLst>
          </p:cNvPr>
          <p:cNvSpPr>
            <a:spLocks noGrp="1"/>
          </p:cNvSpPr>
          <p:nvPr/>
        </p:nvSpPr>
        <p:spPr>
          <a:xfrm>
            <a:off x="6616700" y="3389313"/>
            <a:ext cx="4751388" cy="457200"/>
          </a:xfrm>
          <a:prstGeom prst="rect">
            <a:avLst/>
          </a:prstGeom>
          <a:noFill/>
          <a:ln>
            <a:noFill/>
          </a:ln>
        </p:spPr>
        <p:txBody>
          <a:bodyPr lIns="0" tIns="0" rIns="0" bIns="0">
            <a:spAutoFit/>
          </a:bodyPr>
          <a:lstStyle/>
          <a:p>
            <a:r>
              <a:rPr sz="2025" b="1">
                <a:solidFill>
                  <a:srgbClr val="0A2E52"/>
                </a:solidFill>
                <a:latin typeface="Cambria"/>
                <a:ea typeface="Cambria"/>
                <a:cs typeface="Cambria"/>
              </a:rPr>
              <a:t>History Distortion</a:t>
            </a:r>
            <a:endParaRPr b="1">
              <a:solidFill>
                <a:srgbClr val="0A2E52"/>
              </a:solidFill>
              <a:latin typeface="Cambria"/>
              <a:ea typeface="Cambria"/>
              <a:cs typeface="Cambria"/>
            </a:endParaRPr>
          </a:p>
        </p:txBody>
      </p:sp>
      <p:sp>
        <p:nvSpPr>
          <p:cNvPr id="7187" name="TextBox 19">
            <a:extLst>
              <a:ext uri="{FF2B5EF4-FFF2-40B4-BE49-F238E27FC236}">
                <a16:creationId xmlns:a16="http://schemas.microsoft.com/office/drawing/2014/main" id="{7363D315-2DB3-4010-A08D-07075AB9F121}"/>
              </a:ext>
            </a:extLst>
          </p:cNvPr>
          <p:cNvSpPr>
            <a:spLocks noGrp="1"/>
          </p:cNvSpPr>
          <p:nvPr/>
        </p:nvSpPr>
        <p:spPr>
          <a:xfrm>
            <a:off x="6616700" y="3937000"/>
            <a:ext cx="4751388" cy="1823263"/>
          </a:xfrm>
          <a:prstGeom prst="rect">
            <a:avLst/>
          </a:prstGeom>
          <a:noFill/>
          <a:ln>
            <a:noFill/>
          </a:ln>
        </p:spPr>
        <p:txBody>
          <a:bodyPr lIns="0" tIns="0" rIns="0" bIns="0" anchor="t">
            <a:noAutofit/>
          </a:bodyPr>
          <a:lstStyle>
            <a:lvl1pPr marL="214630" indent="-214630">
              <a:buNone/>
              <a:defRPr>
                <a:solidFill>
                  <a:schemeClr val="tx1"/>
                </a:solidFill>
                <a:latin typeface="Calibri"/>
                <a:ea typeface="Calibri"/>
                <a:cs typeface="Calibri"/>
              </a:defRPr>
            </a:lvl1pPr>
            <a:lvl2pPr>
              <a:buNone/>
              <a:defRPr>
                <a:solidFill>
                  <a:schemeClr val="tx1"/>
                </a:solidFill>
                <a:latin typeface="Calibri"/>
                <a:ea typeface="Calibri"/>
                <a:cs typeface="Calibri"/>
              </a:defRPr>
            </a:lvl2pPr>
            <a:lvl3pPr>
              <a:buNone/>
              <a:defRPr>
                <a:solidFill>
                  <a:schemeClr val="tx1"/>
                </a:solidFill>
                <a:latin typeface="Calibri"/>
                <a:ea typeface="Calibri"/>
                <a:cs typeface="Calibri"/>
              </a:defRPr>
            </a:lvl3pPr>
            <a:lvl4pPr>
              <a:buNone/>
              <a:defRPr>
                <a:solidFill>
                  <a:schemeClr val="tx1"/>
                </a:solidFill>
                <a:latin typeface="Calibri"/>
                <a:ea typeface="Calibri"/>
                <a:cs typeface="Calibri"/>
              </a:defRPr>
            </a:lvl4pPr>
            <a:lvl5pPr>
              <a:buNone/>
              <a:defRPr>
                <a:solidFill>
                  <a:schemeClr val="tx1"/>
                </a:solidFill>
                <a:latin typeface="Calibri"/>
                <a:ea typeface="Calibri"/>
                <a:cs typeface="Calibri"/>
              </a:defRPr>
            </a:lvl5pPr>
            <a:lvl6pPr defTabSz="457200">
              <a:spcBef>
                <a:spcPct val="0"/>
              </a:spcBef>
              <a:spcAft>
                <a:spcPct val="0"/>
              </a:spcAft>
              <a:buNone/>
              <a:defRPr>
                <a:solidFill>
                  <a:schemeClr val="tx1"/>
                </a:solidFill>
                <a:latin typeface="Calibri"/>
                <a:ea typeface="Calibri"/>
                <a:cs typeface="Calibri"/>
              </a:defRPr>
            </a:lvl6pPr>
            <a:lvl7pPr defTabSz="457200">
              <a:spcBef>
                <a:spcPct val="0"/>
              </a:spcBef>
              <a:spcAft>
                <a:spcPct val="0"/>
              </a:spcAft>
              <a:buNone/>
              <a:defRPr>
                <a:solidFill>
                  <a:schemeClr val="tx1"/>
                </a:solidFill>
                <a:latin typeface="Calibri"/>
                <a:ea typeface="Calibri"/>
                <a:cs typeface="Calibri"/>
              </a:defRPr>
            </a:lvl7pPr>
            <a:lvl8pPr defTabSz="457200">
              <a:spcBef>
                <a:spcPct val="0"/>
              </a:spcBef>
              <a:spcAft>
                <a:spcPct val="0"/>
              </a:spcAft>
              <a:buNone/>
              <a:defRPr>
                <a:solidFill>
                  <a:schemeClr val="tx1"/>
                </a:solidFill>
                <a:latin typeface="Calibri"/>
                <a:ea typeface="Calibri"/>
                <a:cs typeface="Calibri"/>
              </a:defRPr>
            </a:lvl8pPr>
            <a:lvl9pPr defTabSz="457200">
              <a:spcBef>
                <a:spcPct val="0"/>
              </a:spcBef>
              <a:spcAft>
                <a:spcPct val="0"/>
              </a:spcAft>
              <a:buNone/>
              <a:defRPr>
                <a:solidFill>
                  <a:schemeClr val="tx1"/>
                </a:solidFill>
                <a:latin typeface="Calibri"/>
                <a:ea typeface="Calibri"/>
                <a:cs typeface="Calibri"/>
              </a:defRPr>
            </a:lvl9pPr>
          </a:lstStyle>
          <a:p>
            <a:pPr marL="139700" indent="-114300">
              <a:spcAft>
                <a:spcPts val="600"/>
              </a:spcAft>
              <a:buChar char="›"/>
              <a:defRPr sz="1575">
                <a:solidFill>
                  <a:srgbClr val="27313D"/>
                </a:solidFill>
                <a:latin typeface="Calibri"/>
                <a:ea typeface="Calibri"/>
                <a:cs typeface="Calibri"/>
              </a:defRPr>
            </a:pPr>
            <a:r>
              <a:rPr sz="1575">
                <a:solidFill>
                  <a:srgbClr val="27313D"/>
                </a:solidFill>
                <a:latin typeface="Calibri"/>
                <a:ea typeface="Calibri"/>
                <a:cs typeface="Calibri"/>
              </a:rPr>
              <a:t>Past actions shape the model’s input.</a:t>
            </a:r>
          </a:p>
          <a:p>
            <a:pPr marL="139700" indent="-114300">
              <a:spcAft>
                <a:spcPts val="600"/>
              </a:spcAft>
              <a:buChar char="›"/>
              <a:defRPr sz="1575">
                <a:solidFill>
                  <a:srgbClr val="27313D"/>
                </a:solidFill>
                <a:latin typeface="Calibri"/>
                <a:ea typeface="Calibri"/>
                <a:cs typeface="Calibri"/>
              </a:defRPr>
            </a:pPr>
            <a:r>
              <a:rPr sz="1575">
                <a:solidFill>
                  <a:srgbClr val="27313D"/>
                </a:solidFill>
                <a:latin typeface="Calibri"/>
                <a:ea typeface="Calibri"/>
                <a:cs typeface="Calibri"/>
              </a:rPr>
              <a:t>Distorted events shift the user state.</a:t>
            </a:r>
          </a:p>
          <a:p>
            <a:pPr marL="139700" indent="-114300">
              <a:spcAft>
                <a:spcPts val="600"/>
              </a:spcAft>
              <a:buChar char="›"/>
              <a:defRPr sz="1575">
                <a:solidFill>
                  <a:srgbClr val="27313D"/>
                </a:solidFill>
                <a:latin typeface="Calibri"/>
                <a:ea typeface="Calibri"/>
                <a:cs typeface="Calibri"/>
              </a:defRPr>
            </a:pPr>
            <a:r>
              <a:rPr sz="1575">
                <a:solidFill>
                  <a:srgbClr val="27313D"/>
                </a:solidFill>
                <a:latin typeface="Calibri"/>
                <a:ea typeface="Calibri"/>
                <a:cs typeface="Calibri"/>
              </a:rPr>
              <a:t>This affects training and inference.</a:t>
            </a:r>
          </a:p>
        </p:txBody>
      </p:sp>
      <p:sp>
        <p:nvSpPr>
          <p:cNvPr id="21" name="Rounded Rectangle 20">
            <a:extLst>
              <a:ext uri="{FF2B5EF4-FFF2-40B4-BE49-F238E27FC236}">
                <a16:creationId xmlns:a16="http://schemas.microsoft.com/office/drawing/2014/main" id="{5A75DB68-4EC4-40E2-BF37-F10D21EC37A6}"/>
              </a:ext>
            </a:extLst>
          </p:cNvPr>
          <p:cNvSpPr>
            <a:spLocks noGrp="1"/>
          </p:cNvSpPr>
          <p:nvPr/>
        </p:nvSpPr>
        <p:spPr>
          <a:xfrm>
            <a:off x="566738" y="5519738"/>
            <a:ext cx="11058525" cy="547687"/>
          </a:xfrm>
          <a:prstGeom prst="roundRect">
            <a:avLst>
              <a:gd name="adj" fmla="val 5500"/>
            </a:avLst>
          </a:prstGeom>
          <a:solidFill>
            <a:srgbClr val="0A2E5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189" name="TextBox 21">
            <a:extLst>
              <a:ext uri="{FF2B5EF4-FFF2-40B4-BE49-F238E27FC236}">
                <a16:creationId xmlns:a16="http://schemas.microsoft.com/office/drawing/2014/main" id="{AB3CB85B-A382-4858-B6FF-989D9D60DBC1}"/>
              </a:ext>
            </a:extLst>
          </p:cNvPr>
          <p:cNvSpPr>
            <a:spLocks noGrp="1"/>
          </p:cNvSpPr>
          <p:nvPr/>
        </p:nvSpPr>
        <p:spPr>
          <a:xfrm>
            <a:off x="841375" y="5519738"/>
            <a:ext cx="10509250" cy="547687"/>
          </a:xfrm>
          <a:prstGeom prst="rect">
            <a:avLst/>
          </a:prstGeom>
          <a:noFill/>
          <a:ln>
            <a:noFill/>
          </a:ln>
        </p:spPr>
        <p:txBody>
          <a:bodyPr lIns="0" tIns="0" rIns="0" bIns="0" anchor="ctr">
            <a:spAutoFit/>
          </a:bodyPr>
          <a:lstStyle/>
          <a:p>
            <a:r>
              <a:rPr sz="1575" b="1">
                <a:solidFill>
                  <a:srgbClr val="FFD9A8"/>
                </a:solidFill>
              </a:rPr>
              <a:t>Label distortion affects the target. History distortion affects the input.</a:t>
            </a:r>
            <a:endParaRPr sz="1300">
              <a:solidFill>
                <a:srgbClr val="FFFFFF"/>
              </a:solidFill>
            </a:endParaRPr>
          </a:p>
        </p:txBody>
      </p:sp>
      <p:sp>
        <p:nvSpPr>
          <p:cNvPr id="7191" name="Section label">
            <a:extLst>
              <a:ext uri="{FF2B5EF4-FFF2-40B4-BE49-F238E27FC236}">
                <a16:creationId xmlns:a16="http://schemas.microsoft.com/office/drawing/2014/main" id="{0F5020CA-53B9-426D-B36E-73C497017EFC}"/>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PROBLEM FORMULATION</a:t>
            </a:r>
          </a:p>
        </p:txBody>
      </p:sp>
      <p:sp>
        <p:nvSpPr>
          <p:cNvPr id="7192" name="Page number">
            <a:extLst>
              <a:ext uri="{FF2B5EF4-FFF2-40B4-BE49-F238E27FC236}">
                <a16:creationId xmlns:a16="http://schemas.microsoft.com/office/drawing/2014/main" id="{958FBD3E-E169-4C42-816C-6ED11C9A6851}"/>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6 / 37</a:t>
            </a:r>
          </a:p>
        </p:txBody>
      </p:sp>
    </p:spTree>
    <p:extLst>
      <p:ext uri="{BB962C8B-B14F-4D97-AF65-F5344CB8AC3E}">
        <p14:creationId xmlns:p14="http://schemas.microsoft.com/office/powerpoint/2010/main" val="689108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2560A8AE-919C-4403-9383-0BBA90C2ED40}"/>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RELATED WORK</a:t>
            </a:r>
          </a:p>
        </p:txBody>
      </p:sp>
      <p:sp>
        <p:nvSpPr>
          <p:cNvPr id="2064" name="Slide title">
            <a:extLst>
              <a:ext uri="{FF2B5EF4-FFF2-40B4-BE49-F238E27FC236}">
                <a16:creationId xmlns:a16="http://schemas.microsoft.com/office/drawing/2014/main" id="{F74C71D8-80A4-4F4A-99E2-125DB6769D75}"/>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Related Approaches and the Research Gap</a:t>
            </a:r>
          </a:p>
        </p:txBody>
      </p:sp>
      <p:sp>
        <p:nvSpPr>
          <p:cNvPr id="2065" name="Introduction">
            <a:extLst>
              <a:ext uri="{FF2B5EF4-FFF2-40B4-BE49-F238E27FC236}">
                <a16:creationId xmlns:a16="http://schemas.microsoft.com/office/drawing/2014/main" id="{4D4DD1DD-8648-40EF-A061-879C2433B175}"/>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The additional modeling question is how to learn from distorted interactions</a:t>
            </a:r>
          </a:p>
        </p:txBody>
      </p:sp>
      <p:graphicFrame>
        <p:nvGraphicFramePr>
          <p:cNvPr id="2078" name="表格 2077"/>
          <p:cNvGraphicFramePr/>
          <p:nvPr/>
        </p:nvGraphicFramePr>
        <p:xfrm>
          <a:off x="571500" y="2486025"/>
          <a:ext cx="11049000" cy="3190875"/>
        </p:xfrm>
        <a:graphic>
          <a:graphicData uri="http://schemas.openxmlformats.org/drawingml/2006/table">
            <a:tbl>
              <a:tblPr firstRow="1"/>
              <a:tblGrid>
                <a:gridCol w="2381250">
                  <a:extLst>
                    <a:ext uri="{9D8B030D-6E8A-4147-A177-3AD203B41FA5}">
                      <a16:colId xmlns:a16="http://schemas.microsoft.com/office/drawing/2014/main" val="20000"/>
                    </a:ext>
                  </a:extLst>
                </a:gridCol>
                <a:gridCol w="3238500">
                  <a:extLst>
                    <a:ext uri="{9D8B030D-6E8A-4147-A177-3AD203B41FA5}">
                      <a16:colId xmlns:a16="http://schemas.microsoft.com/office/drawing/2014/main" val="20001"/>
                    </a:ext>
                  </a:extLst>
                </a:gridCol>
                <a:gridCol w="5429250">
                  <a:extLst>
                    <a:ext uri="{9D8B030D-6E8A-4147-A177-3AD203B41FA5}">
                      <a16:colId xmlns:a16="http://schemas.microsoft.com/office/drawing/2014/main" val="20002"/>
                    </a:ext>
                  </a:extLst>
                </a:gridCol>
              </a:tblGrid>
              <a:tr h="638175">
                <a:tc>
                  <a:txBody>
                    <a:bodyPr/>
                    <a:lstStyle/>
                    <a:p>
                      <a:r>
                        <a:rPr sz="1800" b="1">
                          <a:solidFill>
                            <a:srgbClr val="FFFFFF"/>
                          </a:solidFill>
                          <a:latin typeface="Calibri"/>
                          <a:ea typeface="Calibri"/>
                          <a:cs typeface="Calibri"/>
                        </a:rPr>
                        <a:t>Approach</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Main emphasis</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Role in this study</a:t>
                      </a:r>
                    </a:p>
                  </a:txBody>
                  <a:tcPr marL="76200" marR="76200" marT="38100" marB="38100" anchor="ctr">
                    <a:solidFill>
                      <a:srgbClr val="006CAF"/>
                    </a:solidFill>
                  </a:tcPr>
                </a:tc>
                <a:extLst>
                  <a:ext uri="{0D108BD9-81ED-4DB2-BD59-A6C34878D82A}">
                    <a16:rowId xmlns:a16="http://schemas.microsoft.com/office/drawing/2014/main" val="10000"/>
                  </a:ext>
                </a:extLst>
              </a:tr>
              <a:tr h="638175">
                <a:tc>
                  <a:txBody>
                    <a:bodyPr/>
                    <a:lstStyle/>
                    <a:p>
                      <a:r>
                        <a:rPr sz="1800" b="1">
                          <a:solidFill>
                            <a:srgbClr val="27313D"/>
                          </a:solidFill>
                          <a:latin typeface="Calibri"/>
                          <a:ea typeface="Calibri"/>
                          <a:cs typeface="Calibri"/>
                        </a:rPr>
                        <a:t>Sequential encoders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Capture temporal patterns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SASRec, GRU4Rec, FEARec and others</a:t>
                      </a:r>
                    </a:p>
                  </a:txBody>
                  <a:tcPr marL="76200" marR="76200" marT="38100" marB="38100" anchor="ctr">
                    <a:solidFill>
                      <a:srgbClr val="FFFFFF"/>
                    </a:solidFill>
                  </a:tcPr>
                </a:tc>
                <a:extLst>
                  <a:ext uri="{0D108BD9-81ED-4DB2-BD59-A6C34878D82A}">
                    <a16:rowId xmlns:a16="http://schemas.microsoft.com/office/drawing/2014/main" val="10001"/>
                  </a:ext>
                </a:extLst>
              </a:tr>
              <a:tr h="638175">
                <a:tc>
                  <a:txBody>
                    <a:bodyPr/>
                    <a:lstStyle/>
                    <a:p>
                      <a:r>
                        <a:rPr sz="1800" b="1">
                          <a:solidFill>
                            <a:srgbClr val="27313D"/>
                          </a:solidFill>
                          <a:latin typeface="Calibri"/>
                          <a:ea typeface="Calibri"/>
                          <a:cs typeface="Calibri"/>
                        </a:rPr>
                        <a:t>Debiasing</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Correct systematic distortion</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USR provides a comparison and teacher guidance</a:t>
                      </a:r>
                    </a:p>
                  </a:txBody>
                  <a:tcPr marL="76200" marR="76200" marT="38100" marB="38100" anchor="ctr">
                    <a:solidFill>
                      <a:srgbClr val="EFF4FA"/>
                    </a:solidFill>
                  </a:tcPr>
                </a:tc>
                <a:extLst>
                  <a:ext uri="{0D108BD9-81ED-4DB2-BD59-A6C34878D82A}">
                    <a16:rowId xmlns:a16="http://schemas.microsoft.com/office/drawing/2014/main" val="10002"/>
                  </a:ext>
                </a:extLst>
              </a:tr>
              <a:tr h="638175">
                <a:tc>
                  <a:txBody>
                    <a:bodyPr/>
                    <a:lstStyle/>
                    <a:p>
                      <a:r>
                        <a:rPr sz="1800" b="1">
                          <a:solidFill>
                            <a:srgbClr val="27313D"/>
                          </a:solidFill>
                          <a:latin typeface="Calibri"/>
                          <a:ea typeface="Calibri"/>
                          <a:cs typeface="Calibri"/>
                        </a:rPr>
                        <a:t>Denoising</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Reduce unreliable interactions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STEAM provides a denoising comparison</a:t>
                      </a:r>
                    </a:p>
                  </a:txBody>
                  <a:tcPr marL="76200" marR="76200" marT="38100" marB="38100" anchor="ctr">
                    <a:solidFill>
                      <a:srgbClr val="FFFFFF"/>
                    </a:solidFill>
                  </a:tcPr>
                </a:tc>
                <a:extLst>
                  <a:ext uri="{0D108BD9-81ED-4DB2-BD59-A6C34878D82A}">
                    <a16:rowId xmlns:a16="http://schemas.microsoft.com/office/drawing/2014/main" val="10003"/>
                  </a:ext>
                </a:extLst>
              </a:tr>
              <a:tr h="638175">
                <a:tc>
                  <a:txBody>
                    <a:bodyPr/>
                    <a:lstStyle/>
                    <a:p>
                      <a:r>
                        <a:rPr sz="1800" b="1">
                          <a:solidFill>
                            <a:srgbClr val="27313D"/>
                          </a:solidFill>
                          <a:latin typeface="Calibri"/>
                          <a:ea typeface="Calibri"/>
                          <a:cs typeface="Calibri"/>
                        </a:rPr>
                        <a:t>DARM</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Train distortion-specific experts</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Adapt their contribution to the observed history</a:t>
                      </a:r>
                    </a:p>
                  </a:txBody>
                  <a:tcPr marL="76200" marR="76200" marT="38100" marB="38100" anchor="ctr">
                    <a:solidFill>
                      <a:srgbClr val="EFF4FA"/>
                    </a:solidFill>
                  </a:tcPr>
                </a:tc>
                <a:extLst>
                  <a:ext uri="{0D108BD9-81ED-4DB2-BD59-A6C34878D82A}">
                    <a16:rowId xmlns:a16="http://schemas.microsoft.com/office/drawing/2014/main" val="10004"/>
                  </a:ext>
                </a:extLst>
              </a:tr>
            </a:tbl>
          </a:graphicData>
        </a:graphic>
      </p:graphicFrame>
      <p:sp>
        <p:nvSpPr>
          <p:cNvPr id="2067" name="Interpretation note">
            <a:extLst>
              <a:ext uri="{FF2B5EF4-FFF2-40B4-BE49-F238E27FC236}">
                <a16:creationId xmlns:a16="http://schemas.microsoft.com/office/drawing/2014/main" id="{A31842D4-E6B0-4896-BA86-21954D85CBDA}"/>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DARM uses Transformer experts in these experiments. The framework permits other suitable backbones.</a:t>
            </a:r>
          </a:p>
        </p:txBody>
      </p:sp>
      <p:sp>
        <p:nvSpPr>
          <p:cNvPr id="2068" name="Page number">
            <a:extLst>
              <a:ext uri="{FF2B5EF4-FFF2-40B4-BE49-F238E27FC236}">
                <a16:creationId xmlns:a16="http://schemas.microsoft.com/office/drawing/2014/main" id="{BC67A20A-C001-41A8-9D64-0CE835EA46FE}"/>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7 / 37</a:t>
            </a:r>
          </a:p>
        </p:txBody>
      </p:sp>
    </p:spTree>
    <p:extLst>
      <p:ext uri="{BB962C8B-B14F-4D97-AF65-F5344CB8AC3E}">
        <p14:creationId xmlns:p14="http://schemas.microsoft.com/office/powerpoint/2010/main" val="159435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E9A8FD5A-DE33-4C1B-B7BC-D40216501359}"/>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CONTRIBUTIONS</a:t>
            </a:r>
          </a:p>
        </p:txBody>
      </p:sp>
      <p:sp>
        <p:nvSpPr>
          <p:cNvPr id="2064" name="Slide title">
            <a:extLst>
              <a:ext uri="{FF2B5EF4-FFF2-40B4-BE49-F238E27FC236}">
                <a16:creationId xmlns:a16="http://schemas.microsoft.com/office/drawing/2014/main" id="{B8F566A4-024E-4765-ACFF-E78A76549072}"/>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Research Contributions</a:t>
            </a:r>
          </a:p>
        </p:txBody>
      </p:sp>
      <p:sp>
        <p:nvSpPr>
          <p:cNvPr id="2065" name="Introduction">
            <a:extLst>
              <a:ext uri="{FF2B5EF4-FFF2-40B4-BE49-F238E27FC236}">
                <a16:creationId xmlns:a16="http://schemas.microsoft.com/office/drawing/2014/main" id="{092FE1C2-ADF8-4075-A94E-77A074E9643E}"/>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A unified perspective on distorted supervision and distorted histories</a:t>
            </a:r>
          </a:p>
        </p:txBody>
      </p:sp>
      <p:sp>
        <p:nvSpPr>
          <p:cNvPr id="2066" name="text">
            <a:extLst>
              <a:ext uri="{FF2B5EF4-FFF2-40B4-BE49-F238E27FC236}">
                <a16:creationId xmlns:a16="http://schemas.microsoft.com/office/drawing/2014/main" id="{83EA111C-1251-484A-9D9B-C59060D66BB1}"/>
              </a:ext>
            </a:extLst>
          </p:cNvPr>
          <p:cNvSpPr>
            <a:spLocks noGrp="1"/>
          </p:cNvSpPr>
          <p:nvPr/>
        </p:nvSpPr>
        <p:spPr>
          <a:xfrm>
            <a:off x="571500" y="27051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Problem formulation</a:t>
            </a:r>
          </a:p>
        </p:txBody>
      </p:sp>
      <p:sp>
        <p:nvSpPr>
          <p:cNvPr id="2067" name="text">
            <a:extLst>
              <a:ext uri="{FF2B5EF4-FFF2-40B4-BE49-F238E27FC236}">
                <a16:creationId xmlns:a16="http://schemas.microsoft.com/office/drawing/2014/main" id="{2DF71CFD-B158-4DC5-AA73-B63CD07D4079}"/>
              </a:ext>
            </a:extLst>
          </p:cNvPr>
          <p:cNvSpPr>
            <a:spLocks noGrp="1"/>
          </p:cNvSpPr>
          <p:nvPr/>
        </p:nvSpPr>
        <p:spPr>
          <a:xfrm>
            <a:off x="3476625" y="27051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A behavioral mixture explains label and history distortion</a:t>
            </a:r>
          </a:p>
        </p:txBody>
      </p:sp>
      <p:sp>
        <p:nvSpPr>
          <p:cNvPr id="2068" name="text">
            <a:extLst>
              <a:ext uri="{FF2B5EF4-FFF2-40B4-BE49-F238E27FC236}">
                <a16:creationId xmlns:a16="http://schemas.microsoft.com/office/drawing/2014/main" id="{1CDD4632-5CE2-4414-B545-EC45936CE3C9}"/>
              </a:ext>
            </a:extLst>
          </p:cNvPr>
          <p:cNvSpPr>
            <a:spLocks noGrp="1"/>
          </p:cNvSpPr>
          <p:nvPr/>
        </p:nvSpPr>
        <p:spPr>
          <a:xfrm>
            <a:off x="571500" y="371475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Method design</a:t>
            </a:r>
          </a:p>
        </p:txBody>
      </p:sp>
      <p:sp>
        <p:nvSpPr>
          <p:cNvPr id="2069" name="text">
            <a:extLst>
              <a:ext uri="{FF2B5EF4-FFF2-40B4-BE49-F238E27FC236}">
                <a16:creationId xmlns:a16="http://schemas.microsoft.com/office/drawing/2014/main" id="{A5C92610-3D3E-47D6-8829-87F03AA1B1C7}"/>
              </a:ext>
            </a:extLst>
          </p:cNvPr>
          <p:cNvSpPr>
            <a:spLocks noGrp="1"/>
          </p:cNvSpPr>
          <p:nvPr/>
        </p:nvSpPr>
        <p:spPr>
          <a:xfrm>
            <a:off x="3476625" y="371475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Separate training views support experts with adaptive inference weights</a:t>
            </a:r>
          </a:p>
        </p:txBody>
      </p:sp>
      <p:sp>
        <p:nvSpPr>
          <p:cNvPr id="2070" name="text">
            <a:extLst>
              <a:ext uri="{FF2B5EF4-FFF2-40B4-BE49-F238E27FC236}">
                <a16:creationId xmlns:a16="http://schemas.microsoft.com/office/drawing/2014/main" id="{9043127D-D4B1-4E3A-90DA-044B2212B5FA}"/>
              </a:ext>
            </a:extLst>
          </p:cNvPr>
          <p:cNvSpPr>
            <a:spLocks noGrp="1"/>
          </p:cNvSpPr>
          <p:nvPr/>
        </p:nvSpPr>
        <p:spPr>
          <a:xfrm>
            <a:off x="571500" y="47244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Empirical analysis</a:t>
            </a:r>
          </a:p>
        </p:txBody>
      </p:sp>
      <p:sp>
        <p:nvSpPr>
          <p:cNvPr id="2071" name="text">
            <a:extLst>
              <a:ext uri="{FF2B5EF4-FFF2-40B4-BE49-F238E27FC236}">
                <a16:creationId xmlns:a16="http://schemas.microsoft.com/office/drawing/2014/main" id="{C5B3B37D-9A61-4134-B058-93ACDC3BE675}"/>
              </a:ext>
            </a:extLst>
          </p:cNvPr>
          <p:cNvSpPr>
            <a:spLocks noGrp="1"/>
          </p:cNvSpPr>
          <p:nvPr/>
        </p:nvSpPr>
        <p:spPr>
          <a:xfrm>
            <a:off x="3476625" y="47244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Cross-dataset comparisons, ablations, oracle selection, and sensitivity</a:t>
            </a:r>
          </a:p>
        </p:txBody>
      </p:sp>
      <p:sp>
        <p:nvSpPr>
          <p:cNvPr id="2072" name="Interpretation note">
            <a:extLst>
              <a:ext uri="{FF2B5EF4-FFF2-40B4-BE49-F238E27FC236}">
                <a16:creationId xmlns:a16="http://schemas.microsoft.com/office/drawing/2014/main" id="{3B5B7F13-FDB3-4325-B430-9A5AB008529D}"/>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The experiments evaluate next-item ranking and the behavior of the proposed components.</a:t>
            </a:r>
          </a:p>
        </p:txBody>
      </p:sp>
      <p:sp>
        <p:nvSpPr>
          <p:cNvPr id="2073" name="Page number">
            <a:extLst>
              <a:ext uri="{FF2B5EF4-FFF2-40B4-BE49-F238E27FC236}">
                <a16:creationId xmlns:a16="http://schemas.microsoft.com/office/drawing/2014/main" id="{2F755AEF-D1BB-4C0C-A7F0-BC44E32FA164}"/>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8 / 37</a:t>
            </a:r>
          </a:p>
        </p:txBody>
      </p:sp>
    </p:spTree>
    <p:extLst>
      <p:ext uri="{BB962C8B-B14F-4D97-AF65-F5344CB8AC3E}">
        <p14:creationId xmlns:p14="http://schemas.microsoft.com/office/powerpoint/2010/main" val="1594357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161BC-EBCC-4E70-B955-A8D29674D875}"/>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9234"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DBC453A4-3A8C-42C3-A4A1-229DAE8E5EE6}"/>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F4262299-03CB-4F45-B881-0FCF3433C1A1}"/>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0F0F46CC-CD44-4BE0-86D5-3D3056051CCA}"/>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METHOD — DARM</a:t>
            </a:r>
          </a:p>
        </p:txBody>
      </p:sp>
      <p:sp>
        <p:nvSpPr>
          <p:cNvPr id="9224" name="TextBox 8">
            <a:extLst>
              <a:ext uri="{FF2B5EF4-FFF2-40B4-BE49-F238E27FC236}">
                <a16:creationId xmlns:a16="http://schemas.microsoft.com/office/drawing/2014/main" id="{AC6931EC-3D56-4C91-BCF7-850302F75E78}"/>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DARM: Distortion-Aware Mixture-of-Experts</a:t>
            </a:r>
            <a:endParaRPr sz="2700" b="1">
              <a:solidFill>
                <a:srgbClr val="084C82"/>
              </a:solidFill>
              <a:latin typeface="Cambria"/>
              <a:ea typeface="Cambria"/>
              <a:cs typeface="Cambria"/>
            </a:endParaRPr>
          </a:p>
        </p:txBody>
      </p:sp>
      <p:pic>
        <p:nvPicPr>
          <p:cNvPr id="9239" name="Picture 9"/>
          <p:cNvPicPr>
            <a:picLocks noChangeAspect="1"/>
          </p:cNvPicPr>
          <p:nvPr/>
        </p:nvPicPr>
        <p:blipFill>
          <a:blip r:embed="rId4"/>
          <a:srcRect/>
          <a:stretch>
            <a:fillRect/>
          </a:stretch>
        </p:blipFill>
        <p:spPr>
          <a:xfrm>
            <a:off x="2219325" y="1933575"/>
            <a:ext cx="7753350" cy="3558540"/>
          </a:xfrm>
          <a:prstGeom prst="rect">
            <a:avLst/>
          </a:prstGeom>
          <a:ln>
            <a:noFill/>
          </a:ln>
        </p:spPr>
      </p:pic>
      <p:sp>
        <p:nvSpPr>
          <p:cNvPr id="11" name="Rounded Rectangle 10">
            <a:extLst>
              <a:ext uri="{FF2B5EF4-FFF2-40B4-BE49-F238E27FC236}">
                <a16:creationId xmlns:a16="http://schemas.microsoft.com/office/drawing/2014/main" id="{58472A22-4F84-40ED-B42A-FB91257067C0}"/>
              </a:ext>
            </a:extLst>
          </p:cNvPr>
          <p:cNvSpPr>
            <a:spLocks noGrp="1"/>
          </p:cNvSpPr>
          <p:nvPr/>
        </p:nvSpPr>
        <p:spPr>
          <a:xfrm>
            <a:off x="566738" y="5505450"/>
            <a:ext cx="11058525" cy="685800"/>
          </a:xfrm>
          <a:prstGeom prst="roundRect">
            <a:avLst>
              <a:gd name="adj" fmla="val 5500"/>
            </a:avLst>
          </a:prstGeom>
          <a:solidFill>
            <a:srgbClr val="F2F6FB"/>
          </a:solidFill>
          <a:ln w="12700">
            <a:solidFill>
              <a:srgbClr val="D6E2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227" name="TextBox 11">
            <a:extLst>
              <a:ext uri="{FF2B5EF4-FFF2-40B4-BE49-F238E27FC236}">
                <a16:creationId xmlns:a16="http://schemas.microsoft.com/office/drawing/2014/main" id="{81C9D2BF-A447-4BA1-85A8-DA2DB4316CED}"/>
              </a:ext>
            </a:extLst>
          </p:cNvPr>
          <p:cNvSpPr>
            <a:spLocks noGrp="1"/>
          </p:cNvSpPr>
          <p:nvPr/>
        </p:nvSpPr>
        <p:spPr>
          <a:xfrm>
            <a:off x="841375" y="5562600"/>
            <a:ext cx="10509250" cy="578358"/>
          </a:xfrm>
          <a:prstGeom prst="rect">
            <a:avLst/>
          </a:prstGeom>
          <a:noFill/>
          <a:ln>
            <a:noFill/>
          </a:ln>
        </p:spPr>
        <p:txBody>
          <a:bodyPr lIns="0" tIns="0" rIns="0" bIns="0" anchor="ctr">
            <a:spAutoFit/>
          </a:bodyPr>
          <a:lstStyle/>
          <a:p>
            <a:pPr>
              <a:lnSpc>
                <a:spcPct val="115000"/>
              </a:lnSpc>
              <a:buNone/>
            </a:pPr>
            <a:r>
              <a:rPr sz="1650" b="1">
                <a:solidFill>
                  <a:srgbClr val="0068B0"/>
                </a:solidFill>
              </a:rPr>
              <a:t>Training: detectors shape two expert learning views.</a:t>
            </a:r>
            <a:endParaRPr sz="1300">
              <a:solidFill>
                <a:srgbClr val="1F2933"/>
              </a:solidFill>
            </a:endParaRPr>
          </a:p>
          <a:p>
            <a:pPr>
              <a:lnSpc>
                <a:spcPct val="115000"/>
              </a:lnSpc>
              <a:buNone/>
            </a:pPr>
            <a:r>
              <a:rPr sz="1650" b="1">
                <a:solidFill>
                  <a:srgbClr val="0068B0"/>
                </a:solidFill>
              </a:rPr>
              <a:t>Inference: the router combines both experts on the raw history.</a:t>
            </a:r>
            <a:endParaRPr sz="1300">
              <a:solidFill>
                <a:srgbClr val="1F2933"/>
              </a:solidFill>
            </a:endParaRPr>
          </a:p>
        </p:txBody>
      </p:sp>
      <p:sp>
        <p:nvSpPr>
          <p:cNvPr id="9230" name="Page number">
            <a:extLst>
              <a:ext uri="{FF2B5EF4-FFF2-40B4-BE49-F238E27FC236}">
                <a16:creationId xmlns:a16="http://schemas.microsoft.com/office/drawing/2014/main" id="{F593DF2B-FC9B-4E64-980F-43834FBF2884}"/>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9 / 37</a:t>
            </a:r>
          </a:p>
        </p:txBody>
      </p:sp>
    </p:spTree>
    <p:extLst>
      <p:ext uri="{BB962C8B-B14F-4D97-AF65-F5344CB8AC3E}">
        <p14:creationId xmlns:p14="http://schemas.microsoft.com/office/powerpoint/2010/main" val="302006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4C6ABE-BD0E-4A2D-A3D4-1F9C45F3DFC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1283"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04931827-95BB-4798-8C91-D1FB16865A0E}"/>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3584AA58-6903-40E3-A48E-9D8AAFCF905E}"/>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305DC8E5-456E-4CB1-B0F1-D88C23073114}"/>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METHOD — STEP 1</a:t>
            </a:r>
          </a:p>
        </p:txBody>
      </p:sp>
      <p:sp>
        <p:nvSpPr>
          <p:cNvPr id="11272" name="TextBox 8">
            <a:extLst>
              <a:ext uri="{FF2B5EF4-FFF2-40B4-BE49-F238E27FC236}">
                <a16:creationId xmlns:a16="http://schemas.microsoft.com/office/drawing/2014/main" id="{E455600E-9564-4FE6-85E4-9782FAFEA78E}"/>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Noise Detection</a:t>
            </a:r>
            <a:endParaRPr sz="2700" b="1">
              <a:solidFill>
                <a:srgbClr val="084C82"/>
              </a:solidFill>
              <a:latin typeface="Cambria"/>
              <a:ea typeface="Cambria"/>
              <a:cs typeface="Cambria"/>
            </a:endParaRPr>
          </a:p>
        </p:txBody>
      </p:sp>
      <p:sp>
        <p:nvSpPr>
          <p:cNvPr id="10" name="Rounded Rectangle 9">
            <a:extLst>
              <a:ext uri="{FF2B5EF4-FFF2-40B4-BE49-F238E27FC236}">
                <a16:creationId xmlns:a16="http://schemas.microsoft.com/office/drawing/2014/main" id="{A362AC5C-8753-499B-8D10-A8C32002A2EC}"/>
              </a:ext>
            </a:extLst>
          </p:cNvPr>
          <p:cNvSpPr>
            <a:spLocks noGrp="1"/>
          </p:cNvSpPr>
          <p:nvPr/>
        </p:nvSpPr>
        <p:spPr>
          <a:xfrm>
            <a:off x="566738" y="2017713"/>
            <a:ext cx="5578475" cy="3748087"/>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1289" name="图片 11"/>
          <p:cNvPicPr>
            <a:picLocks noChangeAspect="1"/>
          </p:cNvPicPr>
          <p:nvPr/>
        </p:nvPicPr>
        <p:blipFill rotWithShape="1">
          <a:blip r:embed="rId4"/>
          <a:srcRect l="851" t="2161" r="63029" b="52683"/>
          <a:stretch>
            <a:fillRect/>
          </a:stretch>
        </p:blipFill>
        <p:spPr>
          <a:xfrm>
            <a:off x="688125" y="2543969"/>
            <a:ext cx="5228823" cy="2517428"/>
          </a:xfrm>
          <a:prstGeom prst="rect">
            <a:avLst/>
          </a:prstGeom>
        </p:spPr>
      </p:pic>
      <p:sp>
        <p:nvSpPr>
          <p:cNvPr id="11275" name="TextBox 11">
            <a:extLst>
              <a:ext uri="{FF2B5EF4-FFF2-40B4-BE49-F238E27FC236}">
                <a16:creationId xmlns:a16="http://schemas.microsoft.com/office/drawing/2014/main" id="{461EEEB7-878F-4A2C-B1A8-C2F79F9C0C08}"/>
              </a:ext>
            </a:extLst>
          </p:cNvPr>
          <p:cNvSpPr>
            <a:spLocks noGrp="1"/>
          </p:cNvSpPr>
          <p:nvPr/>
        </p:nvSpPr>
        <p:spPr>
          <a:xfrm>
            <a:off x="6602413" y="2062163"/>
            <a:ext cx="5022850" cy="914400"/>
          </a:xfrm>
          <a:prstGeom prst="rect">
            <a:avLst/>
          </a:prstGeom>
          <a:noFill/>
          <a:ln>
            <a:noFill/>
          </a:ln>
        </p:spPr>
        <p:txBody>
          <a:bodyPr lIns="0" tIns="0" rIns="0" bIns="0">
            <a:spAutoFit/>
          </a:bodyPr>
          <a:lstStyle/>
          <a:p>
            <a:pPr>
              <a:lnSpc>
                <a:spcPct val="120000"/>
              </a:lnSpc>
              <a:buNone/>
            </a:pPr>
            <a:r>
              <a:rPr sz="1725" i="1">
                <a:solidFill>
                  <a:srgbClr val="1F2933"/>
                </a:solidFill>
              </a:rPr>
              <a:t>Random replacement creates known labels for a contextual detection task.</a:t>
            </a:r>
            <a:endParaRPr sz="1400" i="1">
              <a:solidFill>
                <a:srgbClr val="1F2933"/>
              </a:solidFill>
            </a:endParaRPr>
          </a:p>
        </p:txBody>
      </p:sp>
      <p:sp>
        <p:nvSpPr>
          <p:cNvPr id="13" name="TextBox 12">
            <a:extLst>
              <a:ext uri="{FF2B5EF4-FFF2-40B4-BE49-F238E27FC236}">
                <a16:creationId xmlns:a16="http://schemas.microsoft.com/office/drawing/2014/main" id="{E93EE855-1CFF-46D3-88CB-8B5CFCE66BBD}"/>
              </a:ext>
            </a:extLst>
          </p:cNvPr>
          <p:cNvSpPr>
            <a:spLocks noGrp="1"/>
          </p:cNvSpPr>
          <p:nvPr/>
        </p:nvSpPr>
        <p:spPr>
          <a:xfrm>
            <a:off x="6602413" y="3068638"/>
            <a:ext cx="5022850" cy="2941066"/>
          </a:xfrm>
          <a:prstGeom prst="rect">
            <a:avLst/>
          </a:prstGeom>
          <a:noFill/>
        </p:spPr>
        <p:txBody>
          <a:bodyPr wrap="square" lIns="0" tIns="0" rIns="0" bIns="0" anchor="t">
            <a:noAutofit/>
          </a:bodyPr>
          <a:lstStyle/>
          <a:p>
            <a:pPr>
              <a:spcAft>
                <a:spcPts val="650"/>
              </a:spcAft>
              <a:defRPr sz="1725">
                <a:latin typeface="Calibri"/>
                <a:ea typeface="Calibri"/>
                <a:cs typeface="Calibri"/>
              </a:defRPr>
            </a:pPr>
            <a:r>
              <a:rPr sz="1725" b="1">
                <a:solidFill>
                  <a:srgbClr val="006CAF"/>
                </a:solidFill>
                <a:latin typeface="Calibri"/>
                <a:ea typeface="Calibri"/>
                <a:cs typeface="Calibri"/>
              </a:rPr>
              <a:t>Perturb &amp; label
</a:t>
            </a:r>
            <a:r>
              <a:rPr sz="1725">
                <a:solidFill>
                  <a:srgbClr val="27313D"/>
                </a:solidFill>
                <a:latin typeface="Calibri"/>
                <a:ea typeface="Calibri"/>
                <a:cs typeface="Calibri"/>
              </a:rPr>
              <a:t>Random replacement provides binary labels.</a:t>
            </a:r>
          </a:p>
          <a:p>
            <a:pPr>
              <a:spcAft>
                <a:spcPts val="650"/>
              </a:spcAft>
              <a:defRPr sz="1725">
                <a:latin typeface="Calibri"/>
                <a:ea typeface="Calibri"/>
                <a:cs typeface="Calibri"/>
              </a:defRPr>
            </a:pPr>
            <a:r>
              <a:rPr sz="1725" b="1">
                <a:solidFill>
                  <a:srgbClr val="006CAF"/>
                </a:solidFill>
                <a:latin typeface="Calibri"/>
                <a:ea typeface="Calibri"/>
                <a:cs typeface="Calibri"/>
              </a:rPr>
              <a:t>Learn
</a:t>
            </a:r>
            <a:r>
              <a:rPr sz="1725">
                <a:solidFill>
                  <a:srgbClr val="27313D"/>
                </a:solidFill>
                <a:latin typeface="Calibri"/>
                <a:ea typeface="Calibri"/>
                <a:cs typeface="Calibri"/>
              </a:rPr>
              <a:t>A Transformer and position-wise classifier predict noise scores.</a:t>
            </a:r>
          </a:p>
          <a:p>
            <a:pPr>
              <a:spcAft>
                <a:spcPts val="650"/>
              </a:spcAft>
              <a:defRPr sz="1725">
                <a:latin typeface="Calibri"/>
                <a:ea typeface="Calibri"/>
                <a:cs typeface="Calibri"/>
              </a:defRPr>
            </a:pPr>
            <a:r>
              <a:rPr sz="1725" b="1">
                <a:solidFill>
                  <a:srgbClr val="006CAF"/>
                </a:solidFill>
                <a:latin typeface="Calibri"/>
                <a:ea typeface="Calibri"/>
                <a:cs typeface="Calibri"/>
              </a:rPr>
              <a:t>Construct a training view
</a:t>
            </a:r>
            <a:r>
              <a:rPr sz="1725">
                <a:solidFill>
                  <a:srgbClr val="27313D"/>
                </a:solidFill>
                <a:latin typeface="Calibri"/>
                <a:ea typeface="Calibri"/>
                <a:cs typeface="Calibri"/>
              </a:rPr>
              <a:t>Suppress high-scoring events for the noise-robust expert.</a:t>
            </a:r>
          </a:p>
        </p:txBody>
      </p:sp>
      <p:sp>
        <p:nvSpPr>
          <p:cNvPr id="11278" name="Detector objective">
            <a:extLst>
              <a:ext uri="{FF2B5EF4-FFF2-40B4-BE49-F238E27FC236}">
                <a16:creationId xmlns:a16="http://schemas.microsoft.com/office/drawing/2014/main" id="{1944FF57-CF7A-4583-A423-101190D4B33E}"/>
              </a:ext>
            </a:extLst>
          </p:cNvPr>
          <p:cNvSpPr>
            <a:spLocks noGrp="1"/>
          </p:cNvSpPr>
          <p:nvPr/>
        </p:nvSpPr>
        <p:spPr>
          <a:xfrm>
            <a:off x="571500" y="5915025"/>
            <a:ext cx="11049000" cy="361950"/>
          </a:xfrm>
          <a:prstGeom prst="rect">
            <a:avLst/>
          </a:prstGeom>
          <a:noFill/>
          <a:ln w="0">
            <a:noFill/>
          </a:ln>
        </p:spPr>
        <p:txBody>
          <a:bodyPr wrap="square" lIns="0" tIns="0" rIns="0" bIns="0" anchor="t">
            <a:noAutofit/>
          </a:bodyPr>
          <a:lstStyle/>
          <a:p>
            <a:pPr>
              <a:buNone/>
              <a:defRPr sz="1800" b="0">
                <a:solidFill>
                  <a:srgbClr val="0B2E52"/>
                </a:solidFill>
                <a:latin typeface="Calibri"/>
                <a:ea typeface="Calibri"/>
                <a:cs typeface="Calibri"/>
              </a:defRPr>
            </a:pPr>
            <a:r>
              <a:rPr sz="1875" b="0">
                <a:solidFill>
                  <a:srgbClr val="0B2E52"/>
                </a:solidFill>
                <a:latin typeface="Calibri"/>
                <a:ea typeface="Calibri"/>
                <a:cs typeface="Calibri"/>
              </a:rPr>
              <a:t>Loss = CrossEntropy(position scores, replacement labels)</a:t>
            </a:r>
          </a:p>
        </p:txBody>
      </p:sp>
      <p:sp>
        <p:nvSpPr>
          <p:cNvPr id="11279" name="Page number">
            <a:extLst>
              <a:ext uri="{FF2B5EF4-FFF2-40B4-BE49-F238E27FC236}">
                <a16:creationId xmlns:a16="http://schemas.microsoft.com/office/drawing/2014/main" id="{A58FE141-DB29-4F4E-876E-4DE7059D4851}"/>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10 / 37</a:t>
            </a:r>
          </a:p>
        </p:txBody>
      </p:sp>
    </p:spTree>
    <p:extLst>
      <p:ext uri="{BB962C8B-B14F-4D97-AF65-F5344CB8AC3E}">
        <p14:creationId xmlns:p14="http://schemas.microsoft.com/office/powerpoint/2010/main" val="429847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E4133692-BF5D-42F5-8A2C-C8DDBC8D85FB}"/>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METHOD</a:t>
            </a:r>
          </a:p>
        </p:txBody>
      </p:sp>
      <p:sp>
        <p:nvSpPr>
          <p:cNvPr id="2064" name="Slide title">
            <a:extLst>
              <a:ext uri="{FF2B5EF4-FFF2-40B4-BE49-F238E27FC236}">
                <a16:creationId xmlns:a16="http://schemas.microsoft.com/office/drawing/2014/main" id="{3A814FB7-F008-409D-8055-E68DF942BAED}"/>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What the Noise Detector Learns</a:t>
            </a:r>
          </a:p>
        </p:txBody>
      </p:sp>
      <p:sp>
        <p:nvSpPr>
          <p:cNvPr id="2065" name="Introduction">
            <a:extLst>
              <a:ext uri="{FF2B5EF4-FFF2-40B4-BE49-F238E27FC236}">
                <a16:creationId xmlns:a16="http://schemas.microsoft.com/office/drawing/2014/main" id="{5EA2059C-3302-40B6-85ED-F92D237D8AFD}"/>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Known replacement positions provide a supervised detection task</a:t>
            </a:r>
          </a:p>
        </p:txBody>
      </p:sp>
      <p:graphicFrame>
        <p:nvGraphicFramePr>
          <p:cNvPr id="2082" name="表格 2081"/>
          <p:cNvGraphicFramePr/>
          <p:nvPr/>
        </p:nvGraphicFramePr>
        <p:xfrm>
          <a:off x="571500" y="2638425"/>
          <a:ext cx="11049000" cy="1943100"/>
        </p:xfrm>
        <a:graphic>
          <a:graphicData uri="http://schemas.openxmlformats.org/drawingml/2006/table">
            <a:tbl>
              <a:tblPr firstRow="1"/>
              <a:tblGrid>
                <a:gridCol w="3333750">
                  <a:extLst>
                    <a:ext uri="{9D8B030D-6E8A-4147-A177-3AD203B41FA5}">
                      <a16:colId xmlns:a16="http://schemas.microsoft.com/office/drawing/2014/main" val="20000"/>
                    </a:ext>
                  </a:extLst>
                </a:gridCol>
                <a:gridCol w="1285875">
                  <a:extLst>
                    <a:ext uri="{9D8B030D-6E8A-4147-A177-3AD203B41FA5}">
                      <a16:colId xmlns:a16="http://schemas.microsoft.com/office/drawing/2014/main" val="20001"/>
                    </a:ext>
                  </a:extLst>
                </a:gridCol>
                <a:gridCol w="1285875">
                  <a:extLst>
                    <a:ext uri="{9D8B030D-6E8A-4147-A177-3AD203B41FA5}">
                      <a16:colId xmlns:a16="http://schemas.microsoft.com/office/drawing/2014/main" val="20002"/>
                    </a:ext>
                  </a:extLst>
                </a:gridCol>
                <a:gridCol w="1285875">
                  <a:extLst>
                    <a:ext uri="{9D8B030D-6E8A-4147-A177-3AD203B41FA5}">
                      <a16:colId xmlns:a16="http://schemas.microsoft.com/office/drawing/2014/main" val="20003"/>
                    </a:ext>
                  </a:extLst>
                </a:gridCol>
                <a:gridCol w="1285875">
                  <a:extLst>
                    <a:ext uri="{9D8B030D-6E8A-4147-A177-3AD203B41FA5}">
                      <a16:colId xmlns:a16="http://schemas.microsoft.com/office/drawing/2014/main" val="20004"/>
                    </a:ext>
                  </a:extLst>
                </a:gridCol>
                <a:gridCol w="1285875">
                  <a:extLst>
                    <a:ext uri="{9D8B030D-6E8A-4147-A177-3AD203B41FA5}">
                      <a16:colId xmlns:a16="http://schemas.microsoft.com/office/drawing/2014/main" val="20005"/>
                    </a:ext>
                  </a:extLst>
                </a:gridCol>
                <a:gridCol w="1285875">
                  <a:extLst>
                    <a:ext uri="{9D8B030D-6E8A-4147-A177-3AD203B41FA5}">
                      <a16:colId xmlns:a16="http://schemas.microsoft.com/office/drawing/2014/main" val="20006"/>
                    </a:ext>
                  </a:extLst>
                </a:gridCol>
              </a:tblGrid>
              <a:tr h="485775">
                <a:tc>
                  <a:txBody>
                    <a:bodyPr/>
                    <a:lstStyle/>
                    <a:p>
                      <a:r>
                        <a:rPr sz="1800" b="1">
                          <a:solidFill>
                            <a:srgbClr val="FFFFFF"/>
                          </a:solidFill>
                          <a:latin typeface="Calibri"/>
                          <a:ea typeface="Calibri"/>
                          <a:cs typeface="Calibri"/>
                        </a:rPr>
                        <a:t>Sequence / signal</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1</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2</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3</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4</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5</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6</a:t>
                      </a:r>
                    </a:p>
                  </a:txBody>
                  <a:tcPr marL="76200" marR="76200" marT="38100" marB="38100" anchor="ctr">
                    <a:solidFill>
                      <a:srgbClr val="006CAF"/>
                    </a:solidFill>
                  </a:tcPr>
                </a:tc>
                <a:extLst>
                  <a:ext uri="{0D108BD9-81ED-4DB2-BD59-A6C34878D82A}">
                    <a16:rowId xmlns:a16="http://schemas.microsoft.com/office/drawing/2014/main" val="10000"/>
                  </a:ext>
                </a:extLst>
              </a:tr>
              <a:tr h="485775">
                <a:tc>
                  <a:txBody>
                    <a:bodyPr/>
                    <a:lstStyle/>
                    <a:p>
                      <a:r>
                        <a:rPr sz="1800" b="1">
                          <a:solidFill>
                            <a:srgbClr val="27313D"/>
                          </a:solidFill>
                          <a:latin typeface="Calibri"/>
                          <a:ea typeface="Calibri"/>
                          <a:cs typeface="Calibri"/>
                        </a:rPr>
                        <a:t>Observed items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A</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B</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C</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D</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E</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F</a:t>
                      </a:r>
                    </a:p>
                  </a:txBody>
                  <a:tcPr marL="76200" marR="76200" marT="38100" marB="38100" anchor="ctr">
                    <a:solidFill>
                      <a:srgbClr val="FFFFFF"/>
                    </a:solidFill>
                  </a:tcPr>
                </a:tc>
                <a:extLst>
                  <a:ext uri="{0D108BD9-81ED-4DB2-BD59-A6C34878D82A}">
                    <a16:rowId xmlns:a16="http://schemas.microsoft.com/office/drawing/2014/main" val="10001"/>
                  </a:ext>
                </a:extLst>
              </a:tr>
              <a:tr h="485775">
                <a:tc>
                  <a:txBody>
                    <a:bodyPr/>
                    <a:lstStyle/>
                    <a:p>
                      <a:r>
                        <a:rPr sz="1800" b="1">
                          <a:solidFill>
                            <a:srgbClr val="27313D"/>
                          </a:solidFill>
                          <a:latin typeface="Calibri"/>
                          <a:ea typeface="Calibri"/>
                          <a:cs typeface="Calibri"/>
                        </a:rPr>
                        <a:t>Perturbed items</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A</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X</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C</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Y</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E</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F</a:t>
                      </a:r>
                    </a:p>
                  </a:txBody>
                  <a:tcPr marL="76200" marR="76200" marT="38100" marB="38100" anchor="ctr">
                    <a:solidFill>
                      <a:srgbClr val="EFF4FA"/>
                    </a:solidFill>
                  </a:tcPr>
                </a:tc>
                <a:extLst>
                  <a:ext uri="{0D108BD9-81ED-4DB2-BD59-A6C34878D82A}">
                    <a16:rowId xmlns:a16="http://schemas.microsoft.com/office/drawing/2014/main" val="10002"/>
                  </a:ext>
                </a:extLst>
              </a:tr>
              <a:tr h="485775">
                <a:tc>
                  <a:txBody>
                    <a:bodyPr/>
                    <a:lstStyle/>
                    <a:p>
                      <a:r>
                        <a:rPr sz="1800" b="1">
                          <a:solidFill>
                            <a:srgbClr val="27313D"/>
                          </a:solidFill>
                          <a:latin typeface="Calibri"/>
                          <a:ea typeface="Calibri"/>
                          <a:cs typeface="Calibri"/>
                        </a:rPr>
                        <a:t>Replacement labels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1</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1</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a:t>
                      </a:r>
                    </a:p>
                  </a:txBody>
                  <a:tcPr marL="76200" marR="76200" marT="38100" marB="38100" anchor="ctr">
                    <a:solidFill>
                      <a:srgbClr val="FFFFFF"/>
                    </a:solidFill>
                  </a:tcPr>
                </a:tc>
                <a:extLst>
                  <a:ext uri="{0D108BD9-81ED-4DB2-BD59-A6C34878D82A}">
                    <a16:rowId xmlns:a16="http://schemas.microsoft.com/office/drawing/2014/main" val="10003"/>
                  </a:ext>
                </a:extLst>
              </a:tr>
            </a:tbl>
          </a:graphicData>
        </a:graphic>
      </p:graphicFrame>
      <p:sp>
        <p:nvSpPr>
          <p:cNvPr id="2067" name="text">
            <a:extLst>
              <a:ext uri="{FF2B5EF4-FFF2-40B4-BE49-F238E27FC236}">
                <a16:creationId xmlns:a16="http://schemas.microsoft.com/office/drawing/2014/main" id="{5C57F019-E389-43AC-A63B-DC95D701F95A}"/>
              </a:ext>
            </a:extLst>
          </p:cNvPr>
          <p:cNvSpPr>
            <a:spLocks noGrp="1"/>
          </p:cNvSpPr>
          <p:nvPr/>
        </p:nvSpPr>
        <p:spPr>
          <a:xfrm>
            <a:off x="571500" y="4829175"/>
            <a:ext cx="2524125" cy="495300"/>
          </a:xfrm>
          <a:prstGeom prst="rect">
            <a:avLst/>
          </a:prstGeom>
          <a:noFill/>
          <a:ln w="0">
            <a:noFill/>
          </a:ln>
        </p:spPr>
        <p:txBody>
          <a:bodyPr wrap="square" lIns="0" tIns="0" rIns="0" bIns="0" anchor="t">
            <a:noAutofit/>
          </a:bodyPr>
          <a:lstStyle/>
          <a:p>
            <a:pPr>
              <a:buNone/>
              <a:defRPr sz="1575" b="1">
                <a:solidFill>
                  <a:srgbClr val="006CAF"/>
                </a:solidFill>
                <a:latin typeface="Calibri"/>
                <a:ea typeface="Calibri"/>
                <a:cs typeface="Calibri"/>
              </a:defRPr>
            </a:pPr>
            <a:r>
              <a:rPr sz="1763" b="1">
                <a:solidFill>
                  <a:srgbClr val="006CAF"/>
                </a:solidFill>
                <a:latin typeface="Calibri"/>
                <a:ea typeface="Calibri"/>
                <a:cs typeface="Calibri"/>
              </a:rPr>
              <a:t>Training target</a:t>
            </a:r>
          </a:p>
        </p:txBody>
      </p:sp>
      <p:sp>
        <p:nvSpPr>
          <p:cNvPr id="2068" name="text">
            <a:extLst>
              <a:ext uri="{FF2B5EF4-FFF2-40B4-BE49-F238E27FC236}">
                <a16:creationId xmlns:a16="http://schemas.microsoft.com/office/drawing/2014/main" id="{C105041D-C2A3-4973-8B31-08F66A5D0763}"/>
              </a:ext>
            </a:extLst>
          </p:cNvPr>
          <p:cNvSpPr>
            <a:spLocks noGrp="1"/>
          </p:cNvSpPr>
          <p:nvPr/>
        </p:nvSpPr>
        <p:spPr>
          <a:xfrm>
            <a:off x="3238500" y="4829175"/>
            <a:ext cx="8382000" cy="495300"/>
          </a:xfrm>
          <a:prstGeom prst="rect">
            <a:avLst/>
          </a:prstGeom>
          <a:noFill/>
          <a:ln w="0">
            <a:noFill/>
          </a:ln>
        </p:spPr>
        <p:txBody>
          <a:bodyPr wrap="square" lIns="0" tIns="0" rIns="0" bIns="0" anchor="t">
            <a:noAutofit/>
          </a:bodyPr>
          <a:lstStyle/>
          <a:p>
            <a:pPr>
              <a:buNone/>
              <a:defRPr sz="1575" b="0">
                <a:solidFill>
                  <a:srgbClr val="27313D"/>
                </a:solidFill>
                <a:latin typeface="Calibri"/>
                <a:ea typeface="Calibri"/>
                <a:cs typeface="Calibri"/>
              </a:defRPr>
            </a:pPr>
            <a:r>
              <a:rPr sz="1763" b="0">
                <a:solidFill>
                  <a:srgbClr val="27313D"/>
                </a:solidFill>
                <a:latin typeface="Calibri"/>
                <a:ea typeface="Calibri"/>
                <a:cs typeface="Calibri"/>
              </a:rPr>
              <a:t>Predict the replacement indicator at each position</a:t>
            </a:r>
          </a:p>
        </p:txBody>
      </p:sp>
      <p:sp>
        <p:nvSpPr>
          <p:cNvPr id="2069" name="text">
            <a:extLst>
              <a:ext uri="{FF2B5EF4-FFF2-40B4-BE49-F238E27FC236}">
                <a16:creationId xmlns:a16="http://schemas.microsoft.com/office/drawing/2014/main" id="{1DDAFD0E-D33F-430B-8B19-A4D63680731C}"/>
              </a:ext>
            </a:extLst>
          </p:cNvPr>
          <p:cNvSpPr>
            <a:spLocks noGrp="1"/>
          </p:cNvSpPr>
          <p:nvPr/>
        </p:nvSpPr>
        <p:spPr>
          <a:xfrm>
            <a:off x="571500" y="5410200"/>
            <a:ext cx="2524125" cy="495300"/>
          </a:xfrm>
          <a:prstGeom prst="rect">
            <a:avLst/>
          </a:prstGeom>
          <a:noFill/>
          <a:ln w="0">
            <a:noFill/>
          </a:ln>
        </p:spPr>
        <p:txBody>
          <a:bodyPr wrap="square" lIns="0" tIns="0" rIns="0" bIns="0" anchor="t">
            <a:noAutofit/>
          </a:bodyPr>
          <a:lstStyle/>
          <a:p>
            <a:pPr>
              <a:buNone/>
              <a:defRPr sz="1575" b="1">
                <a:solidFill>
                  <a:srgbClr val="006CAF"/>
                </a:solidFill>
                <a:latin typeface="Calibri"/>
                <a:ea typeface="Calibri"/>
                <a:cs typeface="Calibri"/>
              </a:defRPr>
            </a:pPr>
            <a:r>
              <a:rPr sz="1763" b="1">
                <a:solidFill>
                  <a:srgbClr val="006CAF"/>
                </a:solidFill>
                <a:latin typeface="Calibri"/>
                <a:ea typeface="Calibri"/>
                <a:cs typeface="Calibri"/>
              </a:rPr>
              <a:t>Application</a:t>
            </a:r>
          </a:p>
        </p:txBody>
      </p:sp>
      <p:sp>
        <p:nvSpPr>
          <p:cNvPr id="2070" name="text">
            <a:extLst>
              <a:ext uri="{FF2B5EF4-FFF2-40B4-BE49-F238E27FC236}">
                <a16:creationId xmlns:a16="http://schemas.microsoft.com/office/drawing/2014/main" id="{2CDE11FA-B098-42D8-A26B-8C4F398C6376}"/>
              </a:ext>
            </a:extLst>
          </p:cNvPr>
          <p:cNvSpPr>
            <a:spLocks noGrp="1"/>
          </p:cNvSpPr>
          <p:nvPr/>
        </p:nvSpPr>
        <p:spPr>
          <a:xfrm>
            <a:off x="3238500" y="5410200"/>
            <a:ext cx="8382000" cy="495300"/>
          </a:xfrm>
          <a:prstGeom prst="rect">
            <a:avLst/>
          </a:prstGeom>
          <a:noFill/>
          <a:ln w="0">
            <a:noFill/>
          </a:ln>
        </p:spPr>
        <p:txBody>
          <a:bodyPr wrap="square" lIns="0" tIns="0" rIns="0" bIns="0" anchor="t">
            <a:noAutofit/>
          </a:bodyPr>
          <a:lstStyle/>
          <a:p>
            <a:pPr>
              <a:buNone/>
              <a:defRPr sz="1575" b="0">
                <a:solidFill>
                  <a:srgbClr val="27313D"/>
                </a:solidFill>
                <a:latin typeface="Calibri"/>
                <a:ea typeface="Calibri"/>
                <a:cs typeface="Calibri"/>
              </a:defRPr>
            </a:pPr>
            <a:r>
              <a:rPr sz="1763" b="0">
                <a:solidFill>
                  <a:srgbClr val="27313D"/>
                </a:solidFill>
                <a:latin typeface="Calibri"/>
                <a:ea typeface="Calibri"/>
                <a:cs typeface="Calibri"/>
              </a:rPr>
              <a:t>Score the original history to construct noise-reduced training signals</a:t>
            </a:r>
          </a:p>
        </p:txBody>
      </p:sp>
      <p:sp>
        <p:nvSpPr>
          <p:cNvPr id="2071" name="Interpretation note">
            <a:extLst>
              <a:ext uri="{FF2B5EF4-FFF2-40B4-BE49-F238E27FC236}">
                <a16:creationId xmlns:a16="http://schemas.microsoft.com/office/drawing/2014/main" id="{62915FA3-905A-4C66-91C2-E0EB25CBC004}"/>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Label 0 means “not synthetically replaced.” The original interaction may still contain natural distortion.</a:t>
            </a:r>
          </a:p>
        </p:txBody>
      </p:sp>
      <p:sp>
        <p:nvSpPr>
          <p:cNvPr id="2072" name="Page number">
            <a:extLst>
              <a:ext uri="{FF2B5EF4-FFF2-40B4-BE49-F238E27FC236}">
                <a16:creationId xmlns:a16="http://schemas.microsoft.com/office/drawing/2014/main" id="{A7891068-951C-4A6A-814F-DED8E993A9D1}"/>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11 / 37</a:t>
            </a:r>
          </a:p>
        </p:txBody>
      </p:sp>
    </p:spTree>
    <p:extLst>
      <p:ext uri="{BB962C8B-B14F-4D97-AF65-F5344CB8AC3E}">
        <p14:creationId xmlns:p14="http://schemas.microsoft.com/office/powerpoint/2010/main" val="1594357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54B75D-95B0-43B1-BB1E-763C4E6438EB}"/>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2309"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311D2223-F0EC-4347-B961-20BDAA04DD56}"/>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E2F08C3C-96AB-447D-A23F-50DC4D40D53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B1A0D112-D7D8-4CC6-B2CE-F680EC59CEE1}"/>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METHOD — STEP 2</a:t>
            </a:r>
          </a:p>
        </p:txBody>
      </p:sp>
      <p:sp>
        <p:nvSpPr>
          <p:cNvPr id="12296" name="TextBox 8">
            <a:extLst>
              <a:ext uri="{FF2B5EF4-FFF2-40B4-BE49-F238E27FC236}">
                <a16:creationId xmlns:a16="http://schemas.microsoft.com/office/drawing/2014/main" id="{618A3016-39F2-439D-9633-C93F2D26FE48}"/>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Bias Detection</a:t>
            </a:r>
            <a:endParaRPr sz="2700" b="1">
              <a:solidFill>
                <a:srgbClr val="084C82"/>
              </a:solidFill>
              <a:latin typeface="Cambria"/>
              <a:ea typeface="Cambria"/>
              <a:cs typeface="Cambria"/>
            </a:endParaRPr>
          </a:p>
        </p:txBody>
      </p:sp>
      <p:sp>
        <p:nvSpPr>
          <p:cNvPr id="10" name="Rounded Rectangle 9">
            <a:extLst>
              <a:ext uri="{FF2B5EF4-FFF2-40B4-BE49-F238E27FC236}">
                <a16:creationId xmlns:a16="http://schemas.microsoft.com/office/drawing/2014/main" id="{CF720451-73C7-4E3E-8EFE-EC8A312A607D}"/>
              </a:ext>
            </a:extLst>
          </p:cNvPr>
          <p:cNvSpPr>
            <a:spLocks noGrp="1"/>
          </p:cNvSpPr>
          <p:nvPr/>
        </p:nvSpPr>
        <p:spPr>
          <a:xfrm>
            <a:off x="566738" y="2017713"/>
            <a:ext cx="5578475" cy="3748087"/>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2315" name="图片 3"/>
          <p:cNvPicPr>
            <a:picLocks noChangeAspect="1"/>
          </p:cNvPicPr>
          <p:nvPr/>
        </p:nvPicPr>
        <p:blipFill rotWithShape="1">
          <a:blip r:embed="rId4"/>
          <a:srcRect l="1563" t="50000" r="63490" b="2397"/>
          <a:stretch>
            <a:fillRect/>
          </a:stretch>
        </p:blipFill>
        <p:spPr>
          <a:xfrm>
            <a:off x="804553" y="2631282"/>
            <a:ext cx="5103638" cy="2677318"/>
          </a:xfrm>
          <a:prstGeom prst="rect">
            <a:avLst/>
          </a:prstGeom>
        </p:spPr>
      </p:pic>
      <p:sp>
        <p:nvSpPr>
          <p:cNvPr id="12302" name="text">
            <a:extLst>
              <a:ext uri="{FF2B5EF4-FFF2-40B4-BE49-F238E27FC236}">
                <a16:creationId xmlns:a16="http://schemas.microsoft.com/office/drawing/2014/main" id="{27168FB7-4E2E-4CEF-B879-59A9ACDAA102}"/>
              </a:ext>
            </a:extLst>
          </p:cNvPr>
          <p:cNvSpPr>
            <a:spLocks noGrp="1"/>
          </p:cNvSpPr>
          <p:nvPr/>
        </p:nvSpPr>
        <p:spPr>
          <a:xfrm>
            <a:off x="6602413" y="2062163"/>
            <a:ext cx="5022850" cy="914400"/>
          </a:xfrm>
          <a:prstGeom prst="rect">
            <a:avLst/>
          </a:prstGeom>
          <a:noFill/>
          <a:ln w="0">
            <a:noFill/>
          </a:ln>
        </p:spPr>
        <p:txBody>
          <a:bodyPr wrap="square" lIns="0" tIns="0" rIns="0" bIns="0" anchor="t">
            <a:noAutofit/>
          </a:bodyPr>
          <a:lstStyle/>
          <a:p>
            <a:pPr>
              <a:buNone/>
              <a:defRPr sz="1500" b="0">
                <a:solidFill>
                  <a:srgbClr val="5E6C7D"/>
                </a:solidFill>
                <a:latin typeface="Calibri"/>
                <a:ea typeface="Calibri"/>
                <a:cs typeface="Calibri"/>
              </a:defRPr>
            </a:pPr>
            <a:r>
              <a:rPr sz="1725" b="0">
                <a:solidFill>
                  <a:srgbClr val="5E6C7D"/>
                </a:solidFill>
                <a:latin typeface="Calibri"/>
                <a:ea typeface="Calibri"/>
                <a:cs typeface="Calibri"/>
              </a:rPr>
              <a:t>A debiased teacher provides a preference proxy for potential-bias labels.</a:t>
            </a:r>
          </a:p>
        </p:txBody>
      </p:sp>
      <p:sp>
        <p:nvSpPr>
          <p:cNvPr id="12303" name="text">
            <a:extLst>
              <a:ext uri="{FF2B5EF4-FFF2-40B4-BE49-F238E27FC236}">
                <a16:creationId xmlns:a16="http://schemas.microsoft.com/office/drawing/2014/main" id="{02D03C03-DB36-4300-9EE0-3407301C7010}"/>
              </a:ext>
            </a:extLst>
          </p:cNvPr>
          <p:cNvSpPr>
            <a:spLocks noGrp="1"/>
          </p:cNvSpPr>
          <p:nvPr/>
        </p:nvSpPr>
        <p:spPr>
          <a:xfrm>
            <a:off x="6602413" y="3068638"/>
            <a:ext cx="5022850" cy="2697162"/>
          </a:xfrm>
          <a:prstGeom prst="rect">
            <a:avLst/>
          </a:prstGeom>
          <a:noFill/>
          <a:ln w="0">
            <a:noFill/>
          </a:ln>
        </p:spPr>
        <p:txBody>
          <a:bodyPr wrap="square" lIns="0" tIns="0" rIns="0" bIns="0" anchor="t">
            <a:noAutofit/>
          </a:bodyPr>
          <a:lstStyle/>
          <a:p>
            <a:pPr>
              <a:spcAft>
                <a:spcPts val="650"/>
              </a:spcAft>
              <a:defRPr sz="1725">
                <a:latin typeface="Calibri"/>
                <a:ea typeface="Calibri"/>
                <a:cs typeface="Calibri"/>
              </a:defRPr>
            </a:pPr>
            <a:r>
              <a:rPr sz="1725" b="1">
                <a:solidFill>
                  <a:srgbClr val="006CAF"/>
                </a:solidFill>
                <a:latin typeface="Calibri"/>
                <a:ea typeface="Calibri"/>
                <a:cs typeface="Calibri"/>
              </a:rPr>
              <a:t>Teacher guidance
</a:t>
            </a:r>
            <a:r>
              <a:rPr sz="1725">
                <a:solidFill>
                  <a:srgbClr val="27313D"/>
                </a:solidFill>
                <a:latin typeface="Calibri"/>
                <a:ea typeface="Calibri"/>
                <a:cs typeface="Calibri"/>
              </a:rPr>
              <a:t>USR provides an inverse-propensity-weighted preference proxy.</a:t>
            </a:r>
          </a:p>
          <a:p>
            <a:pPr>
              <a:spcAft>
                <a:spcPts val="650"/>
              </a:spcAft>
              <a:defRPr sz="1725">
                <a:latin typeface="Calibri"/>
                <a:ea typeface="Calibri"/>
                <a:cs typeface="Calibri"/>
              </a:defRPr>
            </a:pPr>
            <a:r>
              <a:rPr sz="1725" b="1">
                <a:solidFill>
                  <a:srgbClr val="006CAF"/>
                </a:solidFill>
                <a:latin typeface="Calibri"/>
                <a:ea typeface="Calibri"/>
                <a:cs typeface="Calibri"/>
              </a:rPr>
              <a:t>Pseudo-labels
</a:t>
            </a:r>
            <a:r>
              <a:rPr sz="1725">
                <a:solidFill>
                  <a:srgbClr val="27313D"/>
                </a:solidFill>
                <a:latin typeface="Calibri"/>
                <a:ea typeface="Calibri"/>
                <a:cs typeface="Calibri"/>
              </a:rPr>
              <a:t>Low teacher likelihood defines potential-bias labels.</a:t>
            </a:r>
          </a:p>
          <a:p>
            <a:pPr>
              <a:spcAft>
                <a:spcPts val="650"/>
              </a:spcAft>
              <a:defRPr sz="1725">
                <a:latin typeface="Calibri"/>
                <a:ea typeface="Calibri"/>
                <a:cs typeface="Calibri"/>
              </a:defRPr>
            </a:pPr>
            <a:r>
              <a:rPr sz="1725" b="1">
                <a:solidFill>
                  <a:srgbClr val="006CAF"/>
                </a:solidFill>
                <a:latin typeface="Calibri"/>
                <a:ea typeface="Calibri"/>
                <a:cs typeface="Calibri"/>
              </a:rPr>
              <a:t>Training view
</a:t>
            </a:r>
            <a:r>
              <a:rPr sz="1725">
                <a:solidFill>
                  <a:srgbClr val="27313D"/>
                </a:solidFill>
                <a:latin typeface="Calibri"/>
                <a:ea typeface="Calibri"/>
                <a:cs typeface="Calibri"/>
              </a:rPr>
              <a:t>Suppress flagged events when constructing the bias expert’s history.</a:t>
            </a:r>
          </a:p>
        </p:txBody>
      </p:sp>
      <p:sp>
        <p:nvSpPr>
          <p:cNvPr id="12304" name="Detector objective">
            <a:extLst>
              <a:ext uri="{FF2B5EF4-FFF2-40B4-BE49-F238E27FC236}">
                <a16:creationId xmlns:a16="http://schemas.microsoft.com/office/drawing/2014/main" id="{ED249C76-43A9-44AC-A0B9-DD373BD86DD6}"/>
              </a:ext>
            </a:extLst>
          </p:cNvPr>
          <p:cNvSpPr>
            <a:spLocks noGrp="1"/>
          </p:cNvSpPr>
          <p:nvPr/>
        </p:nvSpPr>
        <p:spPr>
          <a:xfrm>
            <a:off x="571500" y="5915025"/>
            <a:ext cx="11049000" cy="361950"/>
          </a:xfrm>
          <a:prstGeom prst="rect">
            <a:avLst/>
          </a:prstGeom>
          <a:noFill/>
          <a:ln w="0">
            <a:noFill/>
          </a:ln>
        </p:spPr>
        <p:txBody>
          <a:bodyPr wrap="square" lIns="0" tIns="0" rIns="0" bIns="0" anchor="t">
            <a:noAutofit/>
          </a:bodyPr>
          <a:lstStyle/>
          <a:p>
            <a:pPr>
              <a:buNone/>
              <a:defRPr sz="1800" b="0">
                <a:solidFill>
                  <a:srgbClr val="0B2E52"/>
                </a:solidFill>
                <a:latin typeface="Calibri"/>
                <a:ea typeface="Calibri"/>
                <a:cs typeface="Calibri"/>
              </a:defRPr>
            </a:pPr>
            <a:r>
              <a:rPr sz="1875" b="0">
                <a:solidFill>
                  <a:srgbClr val="0B2E52"/>
                </a:solidFill>
                <a:latin typeface="Calibri"/>
                <a:ea typeface="Calibri"/>
                <a:cs typeface="Calibri"/>
              </a:rPr>
              <a:t>Loss = CrossEntropy(position scores, teacher-derived labels)</a:t>
            </a:r>
          </a:p>
        </p:txBody>
      </p:sp>
      <p:sp>
        <p:nvSpPr>
          <p:cNvPr id="12305" name="Page number">
            <a:extLst>
              <a:ext uri="{FF2B5EF4-FFF2-40B4-BE49-F238E27FC236}">
                <a16:creationId xmlns:a16="http://schemas.microsoft.com/office/drawing/2014/main" id="{A3A2D52F-4A18-4327-B0B9-F18EDE2E6C0B}"/>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12 / 37</a:t>
            </a:r>
          </a:p>
        </p:txBody>
      </p:sp>
    </p:spTree>
    <p:extLst>
      <p:ext uri="{BB962C8B-B14F-4D97-AF65-F5344CB8AC3E}">
        <p14:creationId xmlns:p14="http://schemas.microsoft.com/office/powerpoint/2010/main" val="20547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5D742249-5968-4801-A92C-EBB7A7CF78B1}"/>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METHOD</a:t>
            </a:r>
          </a:p>
        </p:txBody>
      </p:sp>
      <p:sp>
        <p:nvSpPr>
          <p:cNvPr id="2064" name="Slide title">
            <a:extLst>
              <a:ext uri="{FF2B5EF4-FFF2-40B4-BE49-F238E27FC236}">
                <a16:creationId xmlns:a16="http://schemas.microsoft.com/office/drawing/2014/main" id="{0FDA80DC-A4A0-4BB4-8164-8016F9A7E966}"/>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Teacher Scores and Pseudo-Labels</a:t>
            </a:r>
          </a:p>
        </p:txBody>
      </p:sp>
      <p:sp>
        <p:nvSpPr>
          <p:cNvPr id="2065" name="Introduction">
            <a:extLst>
              <a:ext uri="{FF2B5EF4-FFF2-40B4-BE49-F238E27FC236}">
                <a16:creationId xmlns:a16="http://schemas.microsoft.com/office/drawing/2014/main" id="{9317B37C-A00F-4A30-8D41-BE5FB41B2132}"/>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Illustration with six interactions and a selection ratio of 0.5</a:t>
            </a:r>
          </a:p>
        </p:txBody>
      </p:sp>
      <p:graphicFrame>
        <p:nvGraphicFramePr>
          <p:cNvPr id="2082" name="表格 2081"/>
          <p:cNvGraphicFramePr/>
          <p:nvPr/>
        </p:nvGraphicFramePr>
        <p:xfrm>
          <a:off x="571500" y="2638425"/>
          <a:ext cx="11049000" cy="1457325"/>
        </p:xfrm>
        <a:graphic>
          <a:graphicData uri="http://schemas.openxmlformats.org/drawingml/2006/table">
            <a:tbl>
              <a:tblPr firstRow="1"/>
              <a:tblGrid>
                <a:gridCol w="3333750">
                  <a:extLst>
                    <a:ext uri="{9D8B030D-6E8A-4147-A177-3AD203B41FA5}">
                      <a16:colId xmlns:a16="http://schemas.microsoft.com/office/drawing/2014/main" val="20000"/>
                    </a:ext>
                  </a:extLst>
                </a:gridCol>
                <a:gridCol w="1285875">
                  <a:extLst>
                    <a:ext uri="{9D8B030D-6E8A-4147-A177-3AD203B41FA5}">
                      <a16:colId xmlns:a16="http://schemas.microsoft.com/office/drawing/2014/main" val="20001"/>
                    </a:ext>
                  </a:extLst>
                </a:gridCol>
                <a:gridCol w="1285875">
                  <a:extLst>
                    <a:ext uri="{9D8B030D-6E8A-4147-A177-3AD203B41FA5}">
                      <a16:colId xmlns:a16="http://schemas.microsoft.com/office/drawing/2014/main" val="20002"/>
                    </a:ext>
                  </a:extLst>
                </a:gridCol>
                <a:gridCol w="1285875">
                  <a:extLst>
                    <a:ext uri="{9D8B030D-6E8A-4147-A177-3AD203B41FA5}">
                      <a16:colId xmlns:a16="http://schemas.microsoft.com/office/drawing/2014/main" val="20003"/>
                    </a:ext>
                  </a:extLst>
                </a:gridCol>
                <a:gridCol w="1285875">
                  <a:extLst>
                    <a:ext uri="{9D8B030D-6E8A-4147-A177-3AD203B41FA5}">
                      <a16:colId xmlns:a16="http://schemas.microsoft.com/office/drawing/2014/main" val="20004"/>
                    </a:ext>
                  </a:extLst>
                </a:gridCol>
                <a:gridCol w="1285875">
                  <a:extLst>
                    <a:ext uri="{9D8B030D-6E8A-4147-A177-3AD203B41FA5}">
                      <a16:colId xmlns:a16="http://schemas.microsoft.com/office/drawing/2014/main" val="20005"/>
                    </a:ext>
                  </a:extLst>
                </a:gridCol>
                <a:gridCol w="1285875">
                  <a:extLst>
                    <a:ext uri="{9D8B030D-6E8A-4147-A177-3AD203B41FA5}">
                      <a16:colId xmlns:a16="http://schemas.microsoft.com/office/drawing/2014/main" val="20006"/>
                    </a:ext>
                  </a:extLst>
                </a:gridCol>
              </a:tblGrid>
              <a:tr h="485775">
                <a:tc>
                  <a:txBody>
                    <a:bodyPr/>
                    <a:lstStyle/>
                    <a:p>
                      <a:r>
                        <a:rPr sz="1800" b="1">
                          <a:solidFill>
                            <a:srgbClr val="FFFFFF"/>
                          </a:solidFill>
                          <a:latin typeface="Calibri"/>
                          <a:ea typeface="Calibri"/>
                          <a:cs typeface="Calibri"/>
                        </a:rPr>
                        <a:t>Position</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1</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2</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3</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4</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5</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6</a:t>
                      </a:r>
                    </a:p>
                  </a:txBody>
                  <a:tcPr marL="76200" marR="76200" marT="38100" marB="38100" anchor="ctr">
                    <a:solidFill>
                      <a:srgbClr val="006CAF"/>
                    </a:solidFill>
                  </a:tcPr>
                </a:tc>
                <a:extLst>
                  <a:ext uri="{0D108BD9-81ED-4DB2-BD59-A6C34878D82A}">
                    <a16:rowId xmlns:a16="http://schemas.microsoft.com/office/drawing/2014/main" val="10000"/>
                  </a:ext>
                </a:extLst>
              </a:tr>
              <a:tr h="485775">
                <a:tc>
                  <a:txBody>
                    <a:bodyPr/>
                    <a:lstStyle/>
                    <a:p>
                      <a:r>
                        <a:rPr sz="1800" b="1">
                          <a:solidFill>
                            <a:srgbClr val="27313D"/>
                          </a:solidFill>
                          <a:latin typeface="Calibri"/>
                          <a:ea typeface="Calibri"/>
                          <a:cs typeface="Calibri"/>
                        </a:rPr>
                        <a:t>Teacher likelihood</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0.7</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0.6</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0.9</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0.2</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0.3</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0.5</a:t>
                      </a:r>
                    </a:p>
                  </a:txBody>
                  <a:tcPr marL="76200" marR="76200" marT="38100" marB="38100" anchor="ctr">
                    <a:solidFill>
                      <a:srgbClr val="FFFFFF"/>
                    </a:solidFill>
                  </a:tcPr>
                </a:tc>
                <a:extLst>
                  <a:ext uri="{0D108BD9-81ED-4DB2-BD59-A6C34878D82A}">
                    <a16:rowId xmlns:a16="http://schemas.microsoft.com/office/drawing/2014/main" val="10001"/>
                  </a:ext>
                </a:extLst>
              </a:tr>
              <a:tr h="485775">
                <a:tc>
                  <a:txBody>
                    <a:bodyPr/>
                    <a:lstStyle/>
                    <a:p>
                      <a:r>
                        <a:rPr sz="1800" b="1">
                          <a:solidFill>
                            <a:srgbClr val="27313D"/>
                          </a:solidFill>
                          <a:latin typeface="Calibri"/>
                          <a:ea typeface="Calibri"/>
                          <a:cs typeface="Calibri"/>
                        </a:rPr>
                        <a:t>Potential bias label</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1</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1</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1</a:t>
                      </a:r>
                    </a:p>
                  </a:txBody>
                  <a:tcPr marL="76200" marR="76200" marT="38100" marB="38100" anchor="ctr">
                    <a:solidFill>
                      <a:srgbClr val="EFF4FA"/>
                    </a:solidFill>
                  </a:tcPr>
                </a:tc>
                <a:extLst>
                  <a:ext uri="{0D108BD9-81ED-4DB2-BD59-A6C34878D82A}">
                    <a16:rowId xmlns:a16="http://schemas.microsoft.com/office/drawing/2014/main" val="10002"/>
                  </a:ext>
                </a:extLst>
              </a:tr>
            </a:tbl>
          </a:graphicData>
        </a:graphic>
      </p:graphicFrame>
      <p:sp>
        <p:nvSpPr>
          <p:cNvPr id="2067" name="text">
            <a:extLst>
              <a:ext uri="{FF2B5EF4-FFF2-40B4-BE49-F238E27FC236}">
                <a16:creationId xmlns:a16="http://schemas.microsoft.com/office/drawing/2014/main" id="{1A2448F1-A66F-4122-9B68-E7A147C37DA4}"/>
              </a:ext>
            </a:extLst>
          </p:cNvPr>
          <p:cNvSpPr>
            <a:spLocks noGrp="1"/>
          </p:cNvSpPr>
          <p:nvPr/>
        </p:nvSpPr>
        <p:spPr>
          <a:xfrm>
            <a:off x="571500" y="4343400"/>
            <a:ext cx="2524125" cy="495300"/>
          </a:xfrm>
          <a:prstGeom prst="rect">
            <a:avLst/>
          </a:prstGeom>
          <a:noFill/>
          <a:ln w="0">
            <a:noFill/>
          </a:ln>
        </p:spPr>
        <p:txBody>
          <a:bodyPr wrap="square" lIns="0" tIns="0" rIns="0" bIns="0" anchor="t">
            <a:noAutofit/>
          </a:bodyPr>
          <a:lstStyle/>
          <a:p>
            <a:pPr>
              <a:buNone/>
              <a:defRPr sz="1575" b="1">
                <a:solidFill>
                  <a:srgbClr val="006CAF"/>
                </a:solidFill>
                <a:latin typeface="Calibri"/>
                <a:ea typeface="Calibri"/>
                <a:cs typeface="Calibri"/>
              </a:defRPr>
            </a:pPr>
            <a:r>
              <a:rPr sz="1763" b="1">
                <a:solidFill>
                  <a:srgbClr val="006CAF"/>
                </a:solidFill>
                <a:latin typeface="Calibri"/>
                <a:ea typeface="Calibri"/>
                <a:cs typeface="Calibri"/>
              </a:rPr>
              <a:t>Selection rule</a:t>
            </a:r>
          </a:p>
        </p:txBody>
      </p:sp>
      <p:sp>
        <p:nvSpPr>
          <p:cNvPr id="2068" name="text">
            <a:extLst>
              <a:ext uri="{FF2B5EF4-FFF2-40B4-BE49-F238E27FC236}">
                <a16:creationId xmlns:a16="http://schemas.microsoft.com/office/drawing/2014/main" id="{6BD49B84-D329-40A0-997F-6D5EDA504B53}"/>
              </a:ext>
            </a:extLst>
          </p:cNvPr>
          <p:cNvSpPr>
            <a:spLocks noGrp="1"/>
          </p:cNvSpPr>
          <p:nvPr/>
        </p:nvSpPr>
        <p:spPr>
          <a:xfrm>
            <a:off x="3238500" y="4343400"/>
            <a:ext cx="8382000" cy="495300"/>
          </a:xfrm>
          <a:prstGeom prst="rect">
            <a:avLst/>
          </a:prstGeom>
          <a:noFill/>
          <a:ln w="0">
            <a:noFill/>
          </a:ln>
        </p:spPr>
        <p:txBody>
          <a:bodyPr wrap="square" lIns="0" tIns="0" rIns="0" bIns="0" anchor="t">
            <a:noAutofit/>
          </a:bodyPr>
          <a:lstStyle/>
          <a:p>
            <a:pPr>
              <a:buNone/>
              <a:defRPr sz="1575" b="0">
                <a:solidFill>
                  <a:srgbClr val="27313D"/>
                </a:solidFill>
                <a:latin typeface="Calibri"/>
                <a:ea typeface="Calibri"/>
                <a:cs typeface="Calibri"/>
              </a:defRPr>
            </a:pPr>
            <a:r>
              <a:rPr sz="1763" b="0">
                <a:solidFill>
                  <a:srgbClr val="27313D"/>
                </a:solidFill>
                <a:latin typeface="Calibri"/>
                <a:ea typeface="Calibri"/>
                <a:cs typeface="Calibri"/>
              </a:rPr>
              <a:t>The three lowest scores become positive pseudo-labels in this example</a:t>
            </a:r>
          </a:p>
        </p:txBody>
      </p:sp>
      <p:sp>
        <p:nvSpPr>
          <p:cNvPr id="2069" name="text">
            <a:extLst>
              <a:ext uri="{FF2B5EF4-FFF2-40B4-BE49-F238E27FC236}">
                <a16:creationId xmlns:a16="http://schemas.microsoft.com/office/drawing/2014/main" id="{47705996-072A-4BB4-88C1-5F4A83A05E4F}"/>
              </a:ext>
            </a:extLst>
          </p:cNvPr>
          <p:cNvSpPr>
            <a:spLocks noGrp="1"/>
          </p:cNvSpPr>
          <p:nvPr/>
        </p:nvSpPr>
        <p:spPr>
          <a:xfrm>
            <a:off x="571500" y="4924425"/>
            <a:ext cx="2524125" cy="495300"/>
          </a:xfrm>
          <a:prstGeom prst="rect">
            <a:avLst/>
          </a:prstGeom>
          <a:noFill/>
          <a:ln w="0">
            <a:noFill/>
          </a:ln>
        </p:spPr>
        <p:txBody>
          <a:bodyPr wrap="square" lIns="0" tIns="0" rIns="0" bIns="0" anchor="t">
            <a:noAutofit/>
          </a:bodyPr>
          <a:lstStyle/>
          <a:p>
            <a:pPr>
              <a:buNone/>
              <a:defRPr sz="1575" b="1">
                <a:solidFill>
                  <a:srgbClr val="006CAF"/>
                </a:solidFill>
                <a:latin typeface="Calibri"/>
                <a:ea typeface="Calibri"/>
                <a:cs typeface="Calibri"/>
              </a:defRPr>
            </a:pPr>
            <a:r>
              <a:rPr sz="1763" b="1">
                <a:solidFill>
                  <a:srgbClr val="006CAF"/>
                </a:solidFill>
                <a:latin typeface="Calibri"/>
                <a:ea typeface="Calibri"/>
                <a:cs typeface="Calibri"/>
              </a:rPr>
              <a:t>Remaining ambiguity</a:t>
            </a:r>
          </a:p>
        </p:txBody>
      </p:sp>
      <p:sp>
        <p:nvSpPr>
          <p:cNvPr id="2070" name="text">
            <a:extLst>
              <a:ext uri="{FF2B5EF4-FFF2-40B4-BE49-F238E27FC236}">
                <a16:creationId xmlns:a16="http://schemas.microsoft.com/office/drawing/2014/main" id="{A2593E2F-8F5A-4E72-B86E-B446155A9C56}"/>
              </a:ext>
            </a:extLst>
          </p:cNvPr>
          <p:cNvSpPr>
            <a:spLocks noGrp="1"/>
          </p:cNvSpPr>
          <p:nvPr/>
        </p:nvSpPr>
        <p:spPr>
          <a:xfrm>
            <a:off x="3238500" y="4924425"/>
            <a:ext cx="8382000" cy="495300"/>
          </a:xfrm>
          <a:prstGeom prst="rect">
            <a:avLst/>
          </a:prstGeom>
          <a:noFill/>
          <a:ln w="0">
            <a:noFill/>
          </a:ln>
        </p:spPr>
        <p:txBody>
          <a:bodyPr wrap="square" lIns="0" tIns="0" rIns="0" bIns="0" anchor="t">
            <a:noAutofit/>
          </a:bodyPr>
          <a:lstStyle/>
          <a:p>
            <a:pPr>
              <a:buNone/>
              <a:defRPr sz="1575" b="0">
                <a:solidFill>
                  <a:srgbClr val="27313D"/>
                </a:solidFill>
                <a:latin typeface="Calibri"/>
                <a:ea typeface="Calibri"/>
                <a:cs typeface="Calibri"/>
              </a:defRPr>
            </a:pPr>
            <a:r>
              <a:rPr sz="1763" b="0">
                <a:solidFill>
                  <a:srgbClr val="27313D"/>
                </a:solidFill>
                <a:latin typeface="Calibri"/>
                <a:ea typeface="Calibri"/>
                <a:cs typeface="Calibri"/>
              </a:rPr>
              <a:t>Novel interests and teacher errors can also produce low likelihood</a:t>
            </a:r>
          </a:p>
        </p:txBody>
      </p:sp>
      <p:sp>
        <p:nvSpPr>
          <p:cNvPr id="2071" name="Interpretation note">
            <a:extLst>
              <a:ext uri="{FF2B5EF4-FFF2-40B4-BE49-F238E27FC236}">
                <a16:creationId xmlns:a16="http://schemas.microsoft.com/office/drawing/2014/main" id="{B74ACC72-D932-4245-95AC-565F7B1CB6C5}"/>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A low teacher score supplies a proxy label. It does not establish that exposure caused the interaction.</a:t>
            </a:r>
          </a:p>
        </p:txBody>
      </p:sp>
      <p:sp>
        <p:nvSpPr>
          <p:cNvPr id="2072" name="Page number">
            <a:extLst>
              <a:ext uri="{FF2B5EF4-FFF2-40B4-BE49-F238E27FC236}">
                <a16:creationId xmlns:a16="http://schemas.microsoft.com/office/drawing/2014/main" id="{27C79901-CDD5-4B31-91C1-1EA00437EEBF}"/>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13 / 37</a:t>
            </a:r>
          </a:p>
        </p:txBody>
      </p:sp>
    </p:spTree>
    <p:extLst>
      <p:ext uri="{BB962C8B-B14F-4D97-AF65-F5344CB8AC3E}">
        <p14:creationId xmlns:p14="http://schemas.microsoft.com/office/powerpoint/2010/main" val="1594357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4834FB-0936-48F9-B7C9-F1D5513412CB}"/>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3334"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E1A121B7-CFDE-4D95-BAF1-F1D345CA509E}"/>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F4C37B55-3A81-49F2-AA26-F29FEF0347EC}"/>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90AAC3A4-0E90-41CB-9721-A410AB578E50}"/>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METHOD — STEP 3</a:t>
            </a:r>
          </a:p>
        </p:txBody>
      </p:sp>
      <p:sp>
        <p:nvSpPr>
          <p:cNvPr id="13320" name="TextBox 8">
            <a:extLst>
              <a:ext uri="{FF2B5EF4-FFF2-40B4-BE49-F238E27FC236}">
                <a16:creationId xmlns:a16="http://schemas.microsoft.com/office/drawing/2014/main" id="{59A8D997-A8EA-4FDE-9C17-EB72987A4348}"/>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Distortion-Specific Expert Learning</a:t>
            </a:r>
            <a:endParaRPr sz="2700" b="1">
              <a:solidFill>
                <a:srgbClr val="084C82"/>
              </a:solidFill>
              <a:latin typeface="Cambria"/>
              <a:ea typeface="Cambria"/>
              <a:cs typeface="Cambria"/>
            </a:endParaRPr>
          </a:p>
        </p:txBody>
      </p:sp>
      <p:sp>
        <p:nvSpPr>
          <p:cNvPr id="10" name="TextBox 9">
            <a:extLst>
              <a:ext uri="{FF2B5EF4-FFF2-40B4-BE49-F238E27FC236}">
                <a16:creationId xmlns:a16="http://schemas.microsoft.com/office/drawing/2014/main" id="{06B05F3B-3053-47A4-AE26-F28E026B04D1}"/>
              </a:ext>
            </a:extLst>
          </p:cNvPr>
          <p:cNvSpPr>
            <a:spLocks noGrp="1"/>
          </p:cNvSpPr>
          <p:nvPr/>
        </p:nvSpPr>
        <p:spPr>
          <a:xfrm>
            <a:off x="566738" y="2017713"/>
            <a:ext cx="11058525" cy="776287"/>
          </a:xfrm>
          <a:prstGeom prst="rect">
            <a:avLst/>
          </a:prstGeom>
          <a:noFill/>
        </p:spPr>
        <p:txBody>
          <a:bodyPr lIns="0" tIns="0" rIns="0" bIns="0">
            <a:spAutoFit/>
          </a:bodyPr>
          <a:lstStyle/>
          <a:p>
            <a:pPr>
              <a:lnSpc>
                <a:spcPct val="118000"/>
              </a:lnSpc>
              <a:buNone/>
            </a:pPr>
            <a:r>
              <a:rPr sz="1725">
                <a:solidFill>
                  <a:srgbClr val="1F2933"/>
                </a:solidFill>
                <a:latin typeface="Calibri"/>
                <a:ea typeface="Calibri"/>
                <a:cs typeface="Calibri"/>
              </a:rPr>
              <a:t>Two training views support Transformer experts with the same masked-item prediction task.</a:t>
            </a:r>
            <a:endParaRPr sz="1450">
              <a:solidFill>
                <a:srgbClr val="1F2933"/>
              </a:solidFill>
              <a:latin typeface="Calibri"/>
              <a:ea typeface="Calibri"/>
              <a:cs typeface="Calibri"/>
            </a:endParaRPr>
          </a:p>
        </p:txBody>
      </p:sp>
      <p:sp>
        <p:nvSpPr>
          <p:cNvPr id="11" name="Rounded Rectangle 10">
            <a:extLst>
              <a:ext uri="{FF2B5EF4-FFF2-40B4-BE49-F238E27FC236}">
                <a16:creationId xmlns:a16="http://schemas.microsoft.com/office/drawing/2014/main" id="{A2C8514B-6133-403A-AD1D-C32253F16678}"/>
              </a:ext>
            </a:extLst>
          </p:cNvPr>
          <p:cNvSpPr>
            <a:spLocks noGrp="1"/>
          </p:cNvSpPr>
          <p:nvPr/>
        </p:nvSpPr>
        <p:spPr>
          <a:xfrm>
            <a:off x="566738" y="2932113"/>
            <a:ext cx="5300662" cy="2514600"/>
          </a:xfrm>
          <a:prstGeom prst="roundRect">
            <a:avLst>
              <a:gd name="adj" fmla="val 5500"/>
            </a:avLst>
          </a:prstGeom>
          <a:solidFill>
            <a:srgbClr val="FFFFFF"/>
          </a:solidFill>
          <a:ln w="19050">
            <a:solidFill>
              <a:srgbClr val="EAC79A"/>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3" name="TextBox 12">
            <a:extLst>
              <a:ext uri="{FF2B5EF4-FFF2-40B4-BE49-F238E27FC236}">
                <a16:creationId xmlns:a16="http://schemas.microsoft.com/office/drawing/2014/main" id="{A4CFBE29-2A76-4B24-BBB9-AAC1E4A49AD2}"/>
              </a:ext>
            </a:extLst>
          </p:cNvPr>
          <p:cNvSpPr>
            <a:spLocks noGrp="1"/>
          </p:cNvSpPr>
          <p:nvPr/>
        </p:nvSpPr>
        <p:spPr>
          <a:xfrm>
            <a:off x="877888" y="3132138"/>
            <a:ext cx="4751387" cy="457200"/>
          </a:xfrm>
          <a:prstGeom prst="rect">
            <a:avLst/>
          </a:prstGeom>
          <a:noFill/>
        </p:spPr>
        <p:txBody>
          <a:bodyPr lIns="0" tIns="0" rIns="0" bIns="0">
            <a:spAutoFit/>
          </a:bodyPr>
          <a:lstStyle/>
          <a:p>
            <a:pPr>
              <a:buNone/>
            </a:pPr>
            <a:r>
              <a:rPr sz="1838" b="1">
                <a:solidFill>
                  <a:srgbClr val="D9822B"/>
                </a:solidFill>
                <a:latin typeface="Cambria"/>
                <a:ea typeface="Cambria"/>
                <a:cs typeface="Cambria"/>
              </a:rPr>
              <a:t>Noise-Robust Expert</a:t>
            </a:r>
            <a:endParaRPr sz="1650" b="1">
              <a:solidFill>
                <a:srgbClr val="D9822B"/>
              </a:solidFill>
              <a:latin typeface="Cambria"/>
              <a:ea typeface="Cambria"/>
              <a:cs typeface="Cambria"/>
            </a:endParaRPr>
          </a:p>
        </p:txBody>
      </p:sp>
      <p:sp>
        <p:nvSpPr>
          <p:cNvPr id="13325" name="TextBox 13">
            <a:extLst>
              <a:ext uri="{FF2B5EF4-FFF2-40B4-BE49-F238E27FC236}">
                <a16:creationId xmlns:a16="http://schemas.microsoft.com/office/drawing/2014/main" id="{D6AD7E50-7F75-41C3-A73C-8107B5C820D9}"/>
              </a:ext>
            </a:extLst>
          </p:cNvPr>
          <p:cNvSpPr>
            <a:spLocks noGrp="1"/>
          </p:cNvSpPr>
          <p:nvPr/>
        </p:nvSpPr>
        <p:spPr>
          <a:xfrm>
            <a:off x="877888" y="3546952"/>
            <a:ext cx="4714875" cy="1605280"/>
          </a:xfrm>
          <a:prstGeom prst="rect">
            <a:avLst/>
          </a:prstGeom>
          <a:noFill/>
          <a:ln>
            <a:noFill/>
          </a:ln>
        </p:spPr>
        <p:txBody>
          <a:bodyPr wrap="square" lIns="0" tIns="0" rIns="0" bIns="0" anchor="t">
            <a:noAutofit/>
          </a:bodyPr>
          <a:lstStyle/>
          <a:p>
            <a:pPr>
              <a:spcAft>
                <a:spcPts val="650"/>
              </a:spcAft>
              <a:defRPr sz="1575">
                <a:latin typeface="Calibri"/>
                <a:ea typeface="Calibri"/>
                <a:cs typeface="Calibri"/>
              </a:defRPr>
            </a:pPr>
            <a:r>
              <a:rPr sz="1575" b="1" dirty="0">
                <a:solidFill>
                  <a:srgbClr val="006CAF"/>
                </a:solidFill>
                <a:latin typeface="Calibri"/>
                <a:ea typeface="Calibri"/>
                <a:cs typeface="Calibri"/>
              </a:rPr>
              <a:t>Training view
</a:t>
            </a:r>
            <a:r>
              <a:rPr sz="1575" dirty="0">
                <a:solidFill>
                  <a:srgbClr val="27313D"/>
                </a:solidFill>
                <a:latin typeface="Calibri"/>
                <a:ea typeface="Calibri"/>
                <a:cs typeface="Calibri"/>
              </a:rPr>
              <a:t>History with reduced suspected noise</a:t>
            </a:r>
          </a:p>
          <a:p>
            <a:pPr>
              <a:spcAft>
                <a:spcPts val="650"/>
              </a:spcAft>
              <a:defRPr sz="1575">
                <a:latin typeface="Calibri"/>
                <a:ea typeface="Calibri"/>
                <a:cs typeface="Calibri"/>
              </a:defRPr>
            </a:pPr>
            <a:r>
              <a:rPr sz="1575" b="1" dirty="0">
                <a:solidFill>
                  <a:srgbClr val="006CAF"/>
                </a:solidFill>
                <a:latin typeface="Calibri"/>
                <a:ea typeface="Calibri"/>
                <a:cs typeface="Calibri"/>
              </a:rPr>
              <a:t>Objective
</a:t>
            </a:r>
            <a:r>
              <a:rPr sz="1575" dirty="0">
                <a:solidFill>
                  <a:srgbClr val="27313D"/>
                </a:solidFill>
                <a:latin typeface="Calibri"/>
                <a:ea typeface="Calibri"/>
                <a:cs typeface="Calibri"/>
              </a:rPr>
              <a:t>Predict masked items from the retained context</a:t>
            </a:r>
          </a:p>
          <a:p>
            <a:pPr>
              <a:spcAft>
                <a:spcPts val="650"/>
              </a:spcAft>
              <a:defRPr sz="1575">
                <a:latin typeface="Calibri"/>
                <a:ea typeface="Calibri"/>
                <a:cs typeface="Calibri"/>
              </a:defRPr>
            </a:pPr>
            <a:r>
              <a:rPr sz="1575" b="1" dirty="0">
                <a:solidFill>
                  <a:srgbClr val="006CAF"/>
                </a:solidFill>
                <a:latin typeface="Calibri"/>
                <a:ea typeface="Calibri"/>
                <a:cs typeface="Calibri"/>
              </a:rPr>
              <a:t>Specialization
</a:t>
            </a:r>
            <a:r>
              <a:rPr sz="1575" dirty="0">
                <a:solidFill>
                  <a:srgbClr val="27313D"/>
                </a:solidFill>
                <a:latin typeface="Calibri"/>
                <a:ea typeface="Calibri"/>
                <a:cs typeface="Calibri"/>
              </a:rPr>
              <a:t>Learn with less suspected random distortion</a:t>
            </a:r>
          </a:p>
        </p:txBody>
      </p:sp>
      <p:sp>
        <p:nvSpPr>
          <p:cNvPr id="15" name="Rounded Rectangle 14">
            <a:extLst>
              <a:ext uri="{FF2B5EF4-FFF2-40B4-BE49-F238E27FC236}">
                <a16:creationId xmlns:a16="http://schemas.microsoft.com/office/drawing/2014/main" id="{10850A60-BDBD-4881-9E4E-5188DCFDFB20}"/>
              </a:ext>
            </a:extLst>
          </p:cNvPr>
          <p:cNvSpPr>
            <a:spLocks noGrp="1"/>
          </p:cNvSpPr>
          <p:nvPr/>
        </p:nvSpPr>
        <p:spPr>
          <a:xfrm>
            <a:off x="6324600" y="2932113"/>
            <a:ext cx="5300663" cy="2514600"/>
          </a:xfrm>
          <a:prstGeom prst="roundRect">
            <a:avLst>
              <a:gd name="adj" fmla="val 5500"/>
            </a:avLst>
          </a:prstGeom>
          <a:solidFill>
            <a:srgbClr val="FFFFFF"/>
          </a:solidFill>
          <a:ln w="19050">
            <a:solidFill>
              <a:srgbClr val="ADD5D5"/>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TextBox 16">
            <a:extLst>
              <a:ext uri="{FF2B5EF4-FFF2-40B4-BE49-F238E27FC236}">
                <a16:creationId xmlns:a16="http://schemas.microsoft.com/office/drawing/2014/main" id="{401CB57A-61C4-47BF-A701-129BAD167975}"/>
              </a:ext>
            </a:extLst>
          </p:cNvPr>
          <p:cNvSpPr>
            <a:spLocks noGrp="1"/>
          </p:cNvSpPr>
          <p:nvPr/>
        </p:nvSpPr>
        <p:spPr>
          <a:xfrm>
            <a:off x="6635750" y="3132138"/>
            <a:ext cx="4751388" cy="457200"/>
          </a:xfrm>
          <a:prstGeom prst="rect">
            <a:avLst/>
          </a:prstGeom>
          <a:noFill/>
        </p:spPr>
        <p:txBody>
          <a:bodyPr lIns="0" tIns="0" rIns="0" bIns="0">
            <a:spAutoFit/>
          </a:bodyPr>
          <a:lstStyle/>
          <a:p>
            <a:pPr>
              <a:buNone/>
            </a:pPr>
            <a:r>
              <a:rPr sz="1838" b="1">
                <a:solidFill>
                  <a:srgbClr val="2E8B8B"/>
                </a:solidFill>
                <a:latin typeface="Cambria"/>
                <a:ea typeface="Cambria"/>
                <a:cs typeface="Cambria"/>
              </a:rPr>
              <a:t>Bias-Robust Expert</a:t>
            </a:r>
            <a:endParaRPr sz="1650" b="1">
              <a:solidFill>
                <a:srgbClr val="2E8B8B"/>
              </a:solidFill>
              <a:latin typeface="Cambria"/>
              <a:ea typeface="Cambria"/>
              <a:cs typeface="Cambria"/>
            </a:endParaRPr>
          </a:p>
        </p:txBody>
      </p:sp>
      <p:sp>
        <p:nvSpPr>
          <p:cNvPr id="13329" name="TextBox 17">
            <a:extLst>
              <a:ext uri="{FF2B5EF4-FFF2-40B4-BE49-F238E27FC236}">
                <a16:creationId xmlns:a16="http://schemas.microsoft.com/office/drawing/2014/main" id="{71981008-E601-4859-B21F-1B58BE4FE416}"/>
              </a:ext>
            </a:extLst>
          </p:cNvPr>
          <p:cNvSpPr>
            <a:spLocks noGrp="1"/>
          </p:cNvSpPr>
          <p:nvPr/>
        </p:nvSpPr>
        <p:spPr>
          <a:xfrm>
            <a:off x="6635750" y="3515837"/>
            <a:ext cx="4714875" cy="1605280"/>
          </a:xfrm>
          <a:prstGeom prst="rect">
            <a:avLst/>
          </a:prstGeom>
          <a:noFill/>
          <a:ln>
            <a:noFill/>
          </a:ln>
        </p:spPr>
        <p:txBody>
          <a:bodyPr wrap="square" lIns="0" tIns="0" rIns="0" bIns="0" anchor="t">
            <a:noAutofit/>
          </a:bodyPr>
          <a:lstStyle/>
          <a:p>
            <a:pPr>
              <a:spcAft>
                <a:spcPts val="650"/>
              </a:spcAft>
              <a:defRPr sz="1575">
                <a:latin typeface="Calibri"/>
                <a:ea typeface="Calibri"/>
                <a:cs typeface="Calibri"/>
              </a:defRPr>
            </a:pPr>
            <a:r>
              <a:rPr sz="1575" b="1" dirty="0">
                <a:solidFill>
                  <a:srgbClr val="006CAF"/>
                </a:solidFill>
                <a:latin typeface="Calibri"/>
                <a:ea typeface="Calibri"/>
                <a:cs typeface="Calibri"/>
              </a:rPr>
              <a:t>Training view
</a:t>
            </a:r>
            <a:r>
              <a:rPr sz="1575" dirty="0">
                <a:solidFill>
                  <a:srgbClr val="27313D"/>
                </a:solidFill>
                <a:latin typeface="Calibri"/>
                <a:ea typeface="Calibri"/>
                <a:cs typeface="Calibri"/>
              </a:rPr>
              <a:t>History with reduced suspected systematic bias</a:t>
            </a:r>
          </a:p>
          <a:p>
            <a:pPr>
              <a:spcAft>
                <a:spcPts val="650"/>
              </a:spcAft>
              <a:defRPr sz="1575">
                <a:latin typeface="Calibri"/>
                <a:ea typeface="Calibri"/>
                <a:cs typeface="Calibri"/>
              </a:defRPr>
            </a:pPr>
            <a:r>
              <a:rPr sz="1575" b="1" dirty="0">
                <a:solidFill>
                  <a:srgbClr val="006CAF"/>
                </a:solidFill>
                <a:latin typeface="Calibri"/>
                <a:ea typeface="Calibri"/>
                <a:cs typeface="Calibri"/>
              </a:rPr>
              <a:t>Objective
</a:t>
            </a:r>
            <a:r>
              <a:rPr sz="1575" dirty="0">
                <a:solidFill>
                  <a:srgbClr val="27313D"/>
                </a:solidFill>
                <a:latin typeface="Calibri"/>
                <a:ea typeface="Calibri"/>
                <a:cs typeface="Calibri"/>
              </a:rPr>
              <a:t>Predict masked items from the retained context</a:t>
            </a:r>
          </a:p>
          <a:p>
            <a:pPr>
              <a:spcAft>
                <a:spcPts val="650"/>
              </a:spcAft>
              <a:defRPr sz="1575">
                <a:latin typeface="Calibri"/>
                <a:ea typeface="Calibri"/>
                <a:cs typeface="Calibri"/>
              </a:defRPr>
            </a:pPr>
            <a:r>
              <a:rPr sz="1575" b="1" dirty="0">
                <a:solidFill>
                  <a:srgbClr val="006CAF"/>
                </a:solidFill>
                <a:latin typeface="Calibri"/>
                <a:ea typeface="Calibri"/>
                <a:cs typeface="Calibri"/>
              </a:rPr>
              <a:t>Specialization
</a:t>
            </a:r>
            <a:r>
              <a:rPr sz="1575" dirty="0">
                <a:solidFill>
                  <a:srgbClr val="27313D"/>
                </a:solidFill>
                <a:latin typeface="Calibri"/>
                <a:ea typeface="Calibri"/>
                <a:cs typeface="Calibri"/>
              </a:rPr>
              <a:t>Learn from a different retained view of behavior</a:t>
            </a:r>
          </a:p>
        </p:txBody>
      </p:sp>
      <p:sp>
        <p:nvSpPr>
          <p:cNvPr id="19" name="Rounded Rectangle 18">
            <a:extLst>
              <a:ext uri="{FF2B5EF4-FFF2-40B4-BE49-F238E27FC236}">
                <a16:creationId xmlns:a16="http://schemas.microsoft.com/office/drawing/2014/main" id="{209AB554-9138-489A-86CD-BAD1C59B90CE}"/>
              </a:ext>
            </a:extLst>
          </p:cNvPr>
          <p:cNvSpPr>
            <a:spLocks noGrp="1"/>
          </p:cNvSpPr>
          <p:nvPr/>
        </p:nvSpPr>
        <p:spPr>
          <a:xfrm>
            <a:off x="566738" y="5629275"/>
            <a:ext cx="11058525" cy="603250"/>
          </a:xfrm>
          <a:prstGeom prst="roundRect">
            <a:avLst>
              <a:gd name="adj" fmla="val 5500"/>
            </a:avLst>
          </a:prstGeom>
          <a:solidFill>
            <a:srgbClr val="0A2E5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0" name="TextBox 19">
            <a:extLst>
              <a:ext uri="{FF2B5EF4-FFF2-40B4-BE49-F238E27FC236}">
                <a16:creationId xmlns:a16="http://schemas.microsoft.com/office/drawing/2014/main" id="{2855463B-8D3F-434B-971F-52702257B0BC}"/>
              </a:ext>
            </a:extLst>
          </p:cNvPr>
          <p:cNvSpPr>
            <a:spLocks noGrp="1"/>
          </p:cNvSpPr>
          <p:nvPr/>
        </p:nvSpPr>
        <p:spPr>
          <a:xfrm>
            <a:off x="841375" y="5629275"/>
            <a:ext cx="10509250" cy="603250"/>
          </a:xfrm>
          <a:prstGeom prst="rect">
            <a:avLst/>
          </a:prstGeom>
          <a:noFill/>
        </p:spPr>
        <p:txBody>
          <a:bodyPr lIns="0" tIns="0" rIns="0" bIns="0" anchor="ctr">
            <a:spAutoFit/>
          </a:bodyPr>
          <a:lstStyle/>
          <a:p>
            <a:pPr>
              <a:buNone/>
            </a:pPr>
            <a:r>
              <a:rPr sz="1650">
                <a:solidFill>
                  <a:srgbClr val="FFFFFF"/>
                </a:solidFill>
                <a:latin typeface="Calibri"/>
                <a:ea typeface="Calibri"/>
                <a:cs typeface="Calibri"/>
              </a:rPr>
              <a:t>Different training views can produce complementary experts. The router adapts their weights to each history.</a:t>
            </a:r>
            <a:endParaRPr sz="1350">
              <a:solidFill>
                <a:srgbClr val="FFFFFF"/>
              </a:solidFill>
              <a:latin typeface="Calibri"/>
              <a:ea typeface="Calibri"/>
              <a:cs typeface="Calibri"/>
            </a:endParaRPr>
          </a:p>
        </p:txBody>
      </p:sp>
      <p:sp>
        <p:nvSpPr>
          <p:cNvPr id="3" name="矩形: 圆角 2">
            <a:extLst>
              <a:ext uri="{FF2B5EF4-FFF2-40B4-BE49-F238E27FC236}">
                <a16:creationId xmlns:a16="http://schemas.microsoft.com/office/drawing/2014/main" id="{AF855467-89A6-4199-B9D8-1C67873D37D2}"/>
              </a:ext>
            </a:extLst>
          </p:cNvPr>
          <p:cNvSpPr>
            <a:spLocks noGrp="1"/>
          </p:cNvSpPr>
          <p:nvPr/>
        </p:nvSpPr>
        <p:spPr>
          <a:xfrm>
            <a:off x="576164" y="2932113"/>
            <a:ext cx="226813" cy="2505905"/>
          </a:xfrm>
          <a:prstGeom prst="roundRect">
            <a:avLst>
              <a:gd name="adj" fmla="val 45116"/>
            </a:avLst>
          </a:prstGeom>
          <a:solidFill>
            <a:srgbClr val="EAC79A"/>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 name="矩形 3">
            <a:extLst>
              <a:ext uri="{FF2B5EF4-FFF2-40B4-BE49-F238E27FC236}">
                <a16:creationId xmlns:a16="http://schemas.microsoft.com/office/drawing/2014/main" id="{2911C67B-2A4C-44C5-A817-A38032B3D382}"/>
              </a:ext>
            </a:extLst>
          </p:cNvPr>
          <p:cNvSpPr>
            <a:spLocks noGrp="1"/>
          </p:cNvSpPr>
          <p:nvPr/>
        </p:nvSpPr>
        <p:spPr>
          <a:xfrm>
            <a:off x="689571" y="2941638"/>
            <a:ext cx="121444" cy="2494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矩形: 圆角 8">
            <a:extLst>
              <a:ext uri="{FF2B5EF4-FFF2-40B4-BE49-F238E27FC236}">
                <a16:creationId xmlns:a16="http://schemas.microsoft.com/office/drawing/2014/main" id="{82F3DC9E-96E2-4858-9E58-0B0628AA4B16}"/>
              </a:ext>
            </a:extLst>
          </p:cNvPr>
          <p:cNvSpPr>
            <a:spLocks noGrp="1"/>
          </p:cNvSpPr>
          <p:nvPr/>
        </p:nvSpPr>
        <p:spPr>
          <a:xfrm>
            <a:off x="6324600" y="2930533"/>
            <a:ext cx="226813" cy="2505905"/>
          </a:xfrm>
          <a:prstGeom prst="roundRect">
            <a:avLst>
              <a:gd name="adj" fmla="val 45116"/>
            </a:avLst>
          </a:prstGeom>
          <a:solidFill>
            <a:srgbClr val="B0D6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矩形 13">
            <a:extLst>
              <a:ext uri="{FF2B5EF4-FFF2-40B4-BE49-F238E27FC236}">
                <a16:creationId xmlns:a16="http://schemas.microsoft.com/office/drawing/2014/main" id="{F16C918A-82FB-4328-AFD1-1F31D3E87DE0}"/>
              </a:ext>
            </a:extLst>
          </p:cNvPr>
          <p:cNvSpPr>
            <a:spLocks noGrp="1"/>
          </p:cNvSpPr>
          <p:nvPr/>
        </p:nvSpPr>
        <p:spPr>
          <a:xfrm>
            <a:off x="6438007" y="2942439"/>
            <a:ext cx="121444" cy="2494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3331" name="Page number">
            <a:extLst>
              <a:ext uri="{FF2B5EF4-FFF2-40B4-BE49-F238E27FC236}">
                <a16:creationId xmlns:a16="http://schemas.microsoft.com/office/drawing/2014/main" id="{B50AAD86-93AD-4F41-A3C3-668CB25D2DB8}"/>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14 / 37</a:t>
            </a:r>
          </a:p>
        </p:txBody>
      </p:sp>
    </p:spTree>
    <p:extLst>
      <p:ext uri="{BB962C8B-B14F-4D97-AF65-F5344CB8AC3E}">
        <p14:creationId xmlns:p14="http://schemas.microsoft.com/office/powerpoint/2010/main" val="1243846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5"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485EF9A3-7FA9-40BD-8BFC-F566CB996E0F}"/>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METHOD</a:t>
            </a:r>
          </a:p>
        </p:txBody>
      </p:sp>
      <p:sp>
        <p:nvSpPr>
          <p:cNvPr id="2064" name="Slide title">
            <a:extLst>
              <a:ext uri="{FF2B5EF4-FFF2-40B4-BE49-F238E27FC236}">
                <a16:creationId xmlns:a16="http://schemas.microsoft.com/office/drawing/2014/main" id="{89418791-16A0-4AFC-87E8-303E7E62474F}"/>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Masked-Item Prediction for the Experts</a:t>
            </a:r>
          </a:p>
        </p:txBody>
      </p:sp>
      <p:sp>
        <p:nvSpPr>
          <p:cNvPr id="2065" name="Introduction">
            <a:extLst>
              <a:ext uri="{FF2B5EF4-FFF2-40B4-BE49-F238E27FC236}">
                <a16:creationId xmlns:a16="http://schemas.microsoft.com/office/drawing/2014/main" id="{ACFB44A8-4ED2-4D38-A020-CB385967F722}"/>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The expert recovers retained item identities from the surrounding sequence</a:t>
            </a:r>
          </a:p>
        </p:txBody>
      </p:sp>
      <p:sp>
        <p:nvSpPr>
          <p:cNvPr id="2066" name="Equation">
            <a:extLst>
              <a:ext uri="{FF2B5EF4-FFF2-40B4-BE49-F238E27FC236}">
                <a16:creationId xmlns:a16="http://schemas.microsoft.com/office/drawing/2014/main" id="{5C9FBE38-ADEA-41D7-BB4B-A79E4FE6EBF4}"/>
              </a:ext>
            </a:extLst>
          </p:cNvPr>
          <p:cNvSpPr>
            <a:spLocks noGrp="1"/>
          </p:cNvSpPr>
          <p:nvPr/>
        </p:nvSpPr>
        <p:spPr>
          <a:xfrm>
            <a:off x="571500" y="2628900"/>
            <a:ext cx="11049000" cy="628650"/>
          </a:xfrm>
          <a:prstGeom prst="rect">
            <a:avLst/>
          </a:prstGeom>
          <a:noFill/>
          <a:ln w="0">
            <a:noFill/>
          </a:ln>
        </p:spPr>
        <p:txBody>
          <a:bodyPr wrap="square" lIns="0" tIns="0" rIns="0" bIns="0" anchor="t">
            <a:noAutofit/>
          </a:bodyPr>
          <a:lstStyle/>
          <a:p>
            <a:pPr>
              <a:buNone/>
              <a:defRPr sz="2325" b="0">
                <a:solidFill>
                  <a:srgbClr val="0B2E52"/>
                </a:solidFill>
                <a:latin typeface="Calibri"/>
                <a:ea typeface="Calibri"/>
                <a:cs typeface="Calibri"/>
              </a:defRPr>
            </a:pPr>
            <a:r>
              <a:rPr sz="2250" b="0">
                <a:solidFill>
                  <a:srgbClr val="0B2E52"/>
                </a:solidFill>
                <a:latin typeface="Calibri"/>
                <a:ea typeface="Calibri"/>
                <a:cs typeface="Calibri"/>
              </a:rPr>
              <a:t>Lᴺ = − Σᵢ∈ᴹ log pᴺ(sᵢ | masked history)</a:t>
            </a:r>
          </a:p>
        </p:txBody>
      </p:sp>
      <p:sp>
        <p:nvSpPr>
          <p:cNvPr id="2067" name="text">
            <a:extLst>
              <a:ext uri="{FF2B5EF4-FFF2-40B4-BE49-F238E27FC236}">
                <a16:creationId xmlns:a16="http://schemas.microsoft.com/office/drawing/2014/main" id="{7D70D66D-E081-4960-8CB0-1F47B5DEF3C2}"/>
              </a:ext>
            </a:extLst>
          </p:cNvPr>
          <p:cNvSpPr>
            <a:spLocks noGrp="1"/>
          </p:cNvSpPr>
          <p:nvPr/>
        </p:nvSpPr>
        <p:spPr>
          <a:xfrm>
            <a:off x="571500" y="3524250"/>
            <a:ext cx="2476500" cy="476250"/>
          </a:xfrm>
          <a:prstGeom prst="rect">
            <a:avLst/>
          </a:prstGeom>
          <a:noFill/>
          <a:ln w="0">
            <a:noFill/>
          </a:ln>
        </p:spPr>
        <p:txBody>
          <a:bodyPr wrap="square" lIns="0" tIns="0" rIns="0" bIns="0" anchor="t">
            <a:noAutofit/>
          </a:bodyPr>
          <a:lstStyle/>
          <a:p>
            <a:pPr>
              <a:buNone/>
              <a:defRPr sz="1725" b="1">
                <a:solidFill>
                  <a:srgbClr val="006CAF"/>
                </a:solidFill>
                <a:latin typeface="Calibri"/>
                <a:ea typeface="Calibri"/>
                <a:cs typeface="Calibri"/>
              </a:defRPr>
            </a:pPr>
            <a:r>
              <a:rPr sz="1913" b="1">
                <a:solidFill>
                  <a:srgbClr val="006CAF"/>
                </a:solidFill>
                <a:latin typeface="Calibri"/>
                <a:ea typeface="Calibri"/>
                <a:cs typeface="Calibri"/>
              </a:rPr>
              <a:t>Training example</a:t>
            </a:r>
          </a:p>
        </p:txBody>
      </p:sp>
      <p:sp>
        <p:nvSpPr>
          <p:cNvPr id="2068" name="text">
            <a:extLst>
              <a:ext uri="{FF2B5EF4-FFF2-40B4-BE49-F238E27FC236}">
                <a16:creationId xmlns:a16="http://schemas.microsoft.com/office/drawing/2014/main" id="{9F2CDCF1-F536-4345-8E53-8F7A636CFACA}"/>
              </a:ext>
            </a:extLst>
          </p:cNvPr>
          <p:cNvSpPr>
            <a:spLocks noGrp="1"/>
          </p:cNvSpPr>
          <p:nvPr/>
        </p:nvSpPr>
        <p:spPr>
          <a:xfrm>
            <a:off x="3286125" y="3524250"/>
            <a:ext cx="8334375" cy="952500"/>
          </a:xfrm>
          <a:prstGeom prst="rect">
            <a:avLst/>
          </a:prstGeom>
          <a:noFill/>
          <a:ln w="0">
            <a:noFill/>
          </a:ln>
        </p:spPr>
        <p:txBody>
          <a:bodyPr wrap="square" lIns="0" tIns="0" rIns="0" bIns="0" anchor="t">
            <a:noAutofit/>
          </a:bodyPr>
          <a:lstStyle/>
          <a:p>
            <a:pPr>
              <a:buNone/>
              <a:defRPr sz="1800" b="0">
                <a:solidFill>
                  <a:srgbClr val="27313D"/>
                </a:solidFill>
                <a:latin typeface="Calibri"/>
                <a:ea typeface="Calibri"/>
                <a:cs typeface="Calibri"/>
              </a:defRPr>
            </a:pPr>
            <a:r>
              <a:rPr sz="2025" b="0">
                <a:solidFill>
                  <a:srgbClr val="27313D"/>
                </a:solidFill>
                <a:latin typeface="Calibri"/>
                <a:ea typeface="Calibri"/>
                <a:cs typeface="Calibri"/>
              </a:rPr>
              <a:t>Denoised history:  A, C, E, F</a:t>
            </a:r>
          </a:p>
          <a:p>
            <a:pPr>
              <a:buNone/>
              <a:defRPr sz="1800" b="0">
                <a:solidFill>
                  <a:srgbClr val="27313D"/>
                </a:solidFill>
                <a:latin typeface="Calibri"/>
                <a:ea typeface="Calibri"/>
                <a:cs typeface="Calibri"/>
              </a:defRPr>
            </a:pPr>
            <a:r>
              <a:rPr sz="2025" b="0">
                <a:solidFill>
                  <a:srgbClr val="27313D"/>
                </a:solidFill>
                <a:latin typeface="Calibri"/>
                <a:ea typeface="Calibri"/>
                <a:cs typeface="Calibri"/>
              </a:rPr>
              <a:t>Masked input:       A, [MASK], E, F</a:t>
            </a:r>
          </a:p>
          <a:p>
            <a:pPr>
              <a:buNone/>
              <a:defRPr sz="1800" b="0">
                <a:solidFill>
                  <a:srgbClr val="27313D"/>
                </a:solidFill>
                <a:latin typeface="Calibri"/>
                <a:ea typeface="Calibri"/>
                <a:cs typeface="Calibri"/>
              </a:defRPr>
            </a:pPr>
            <a:r>
              <a:rPr sz="2025" b="0">
                <a:solidFill>
                  <a:srgbClr val="27313D"/>
                </a:solidFill>
                <a:latin typeface="Calibri"/>
                <a:ea typeface="Calibri"/>
                <a:cs typeface="Calibri"/>
              </a:rPr>
              <a:t>Prediction target:  C</a:t>
            </a:r>
          </a:p>
        </p:txBody>
      </p:sp>
      <p:sp>
        <p:nvSpPr>
          <p:cNvPr id="2069" name="text">
            <a:extLst>
              <a:ext uri="{FF2B5EF4-FFF2-40B4-BE49-F238E27FC236}">
                <a16:creationId xmlns:a16="http://schemas.microsoft.com/office/drawing/2014/main" id="{5345E7ED-F119-4D4C-939F-1143CA558963}"/>
              </a:ext>
            </a:extLst>
          </p:cNvPr>
          <p:cNvSpPr>
            <a:spLocks noGrp="1"/>
          </p:cNvSpPr>
          <p:nvPr/>
        </p:nvSpPr>
        <p:spPr>
          <a:xfrm>
            <a:off x="571500" y="4743450"/>
            <a:ext cx="2476500" cy="476250"/>
          </a:xfrm>
          <a:prstGeom prst="rect">
            <a:avLst/>
          </a:prstGeom>
          <a:noFill/>
          <a:ln w="0">
            <a:noFill/>
          </a:ln>
        </p:spPr>
        <p:txBody>
          <a:bodyPr wrap="square" lIns="0" tIns="0" rIns="0" bIns="0" anchor="t">
            <a:noAutofit/>
          </a:bodyPr>
          <a:lstStyle/>
          <a:p>
            <a:pPr>
              <a:buNone/>
              <a:defRPr sz="1725" b="1">
                <a:solidFill>
                  <a:srgbClr val="006CAF"/>
                </a:solidFill>
                <a:latin typeface="Calibri"/>
                <a:ea typeface="Calibri"/>
                <a:cs typeface="Calibri"/>
              </a:defRPr>
            </a:pPr>
            <a:r>
              <a:rPr sz="1913" b="1">
                <a:solidFill>
                  <a:srgbClr val="006CAF"/>
                </a:solidFill>
                <a:latin typeface="Calibri"/>
                <a:ea typeface="Calibri"/>
                <a:cs typeface="Calibri"/>
              </a:rPr>
              <a:t>Optimization</a:t>
            </a:r>
          </a:p>
        </p:txBody>
      </p:sp>
      <p:sp>
        <p:nvSpPr>
          <p:cNvPr id="2070" name="text">
            <a:extLst>
              <a:ext uri="{FF2B5EF4-FFF2-40B4-BE49-F238E27FC236}">
                <a16:creationId xmlns:a16="http://schemas.microsoft.com/office/drawing/2014/main" id="{DA2F12EC-4FD6-4CFC-BD6B-8FEE07D633B7}"/>
              </a:ext>
            </a:extLst>
          </p:cNvPr>
          <p:cNvSpPr>
            <a:spLocks noGrp="1"/>
          </p:cNvSpPr>
          <p:nvPr/>
        </p:nvSpPr>
        <p:spPr>
          <a:xfrm>
            <a:off x="3286125" y="4743450"/>
            <a:ext cx="8334375" cy="952500"/>
          </a:xfrm>
          <a:prstGeom prst="rect">
            <a:avLst/>
          </a:prstGeom>
          <a:noFill/>
          <a:ln w="0">
            <a:noFill/>
          </a:ln>
        </p:spPr>
        <p:txBody>
          <a:bodyPr wrap="square" lIns="0" tIns="0" rIns="0" bIns="0" anchor="t">
            <a:noAutofit/>
          </a:bodyPr>
          <a:lstStyle/>
          <a:p>
            <a:pPr>
              <a:buNone/>
              <a:defRPr sz="1800" b="0">
                <a:solidFill>
                  <a:srgbClr val="27313D"/>
                </a:solidFill>
                <a:latin typeface="Calibri"/>
                <a:ea typeface="Calibri"/>
                <a:cs typeface="Calibri"/>
              </a:defRPr>
            </a:pPr>
            <a:r>
              <a:rPr sz="2025" b="0">
                <a:solidFill>
                  <a:srgbClr val="27313D"/>
                </a:solidFill>
                <a:latin typeface="Calibri"/>
                <a:ea typeface="Calibri"/>
                <a:cs typeface="Calibri"/>
              </a:rPr>
              <a:t>Compute loss only at the masked positions</a:t>
            </a:r>
          </a:p>
          <a:p>
            <a:pPr>
              <a:buNone/>
              <a:defRPr sz="1800" b="0">
                <a:solidFill>
                  <a:srgbClr val="27313D"/>
                </a:solidFill>
                <a:latin typeface="Calibri"/>
                <a:ea typeface="Calibri"/>
                <a:cs typeface="Calibri"/>
              </a:defRPr>
            </a:pPr>
            <a:r>
              <a:rPr sz="2025" b="0">
                <a:solidFill>
                  <a:srgbClr val="27313D"/>
                </a:solidFill>
                <a:latin typeface="Calibri"/>
                <a:ea typeface="Calibri"/>
                <a:cs typeface="Calibri"/>
              </a:rPr>
              <a:t>Train the bias-robust expert in the same way</a:t>
            </a:r>
          </a:p>
          <a:p>
            <a:pPr>
              <a:buNone/>
              <a:defRPr sz="1800" b="0">
                <a:solidFill>
                  <a:srgbClr val="27313D"/>
                </a:solidFill>
                <a:latin typeface="Calibri"/>
                <a:ea typeface="Calibri"/>
                <a:cs typeface="Calibri"/>
              </a:defRPr>
            </a:pPr>
            <a:r>
              <a:rPr sz="2025" b="0">
                <a:solidFill>
                  <a:srgbClr val="27313D"/>
                </a:solidFill>
                <a:latin typeface="Calibri"/>
                <a:ea typeface="Calibri"/>
                <a:cs typeface="Calibri"/>
              </a:rPr>
              <a:t>Use the debiased history for that expert</a:t>
            </a:r>
          </a:p>
        </p:txBody>
      </p:sp>
      <p:sp>
        <p:nvSpPr>
          <p:cNvPr id="2071" name="Interpretation note">
            <a:extLst>
              <a:ext uri="{FF2B5EF4-FFF2-40B4-BE49-F238E27FC236}">
                <a16:creationId xmlns:a16="http://schemas.microsoft.com/office/drawing/2014/main" id="{59C53251-A8A0-43E7-83BA-C34C0B6072B2}"/>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Masking teaches recommendation. Synthetic replacement teaches distortion detection.</a:t>
            </a:r>
          </a:p>
        </p:txBody>
      </p:sp>
      <p:sp>
        <p:nvSpPr>
          <p:cNvPr id="2072" name="Page number">
            <a:extLst>
              <a:ext uri="{FF2B5EF4-FFF2-40B4-BE49-F238E27FC236}">
                <a16:creationId xmlns:a16="http://schemas.microsoft.com/office/drawing/2014/main" id="{316417C8-6FF3-44B6-B793-8A1E64615B82}"/>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15 / 37</a:t>
            </a:r>
          </a:p>
        </p:txBody>
      </p:sp>
    </p:spTree>
    <p:extLst>
      <p:ext uri="{BB962C8B-B14F-4D97-AF65-F5344CB8AC3E}">
        <p14:creationId xmlns:p14="http://schemas.microsoft.com/office/powerpoint/2010/main" val="1594357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0DF7A7-6E9B-42A5-B7C1-EAD7C73CC7F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4353"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9A1C73C6-FD87-43DE-8FC3-AA92F543DBC4}"/>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57D82629-F848-414F-8C2A-1D3EE58A8AE4}"/>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4240C346-A6CC-4887-BCD7-79643F7160CF}"/>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METHOD — STEP 4</a:t>
            </a:r>
          </a:p>
        </p:txBody>
      </p:sp>
      <p:sp>
        <p:nvSpPr>
          <p:cNvPr id="14344" name="TextBox 8">
            <a:extLst>
              <a:ext uri="{FF2B5EF4-FFF2-40B4-BE49-F238E27FC236}">
                <a16:creationId xmlns:a16="http://schemas.microsoft.com/office/drawing/2014/main" id="{01F7EBBB-0A37-48B6-B37E-4DC303ED1CFE}"/>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Sequence-Aware Expert Routing</a:t>
            </a:r>
            <a:endParaRPr sz="2700" b="1">
              <a:solidFill>
                <a:srgbClr val="084C82"/>
              </a:solidFill>
              <a:latin typeface="Cambria"/>
              <a:ea typeface="Cambria"/>
              <a:cs typeface="Cambria"/>
            </a:endParaRPr>
          </a:p>
        </p:txBody>
      </p:sp>
      <p:sp>
        <p:nvSpPr>
          <p:cNvPr id="10" name="Rounded Rectangle 9">
            <a:extLst>
              <a:ext uri="{FF2B5EF4-FFF2-40B4-BE49-F238E27FC236}">
                <a16:creationId xmlns:a16="http://schemas.microsoft.com/office/drawing/2014/main" id="{37AEDBEB-5576-4DEB-94A7-83173B181082}"/>
              </a:ext>
            </a:extLst>
          </p:cNvPr>
          <p:cNvSpPr>
            <a:spLocks noGrp="1"/>
          </p:cNvSpPr>
          <p:nvPr/>
        </p:nvSpPr>
        <p:spPr>
          <a:xfrm>
            <a:off x="566738" y="1812923"/>
            <a:ext cx="4938712" cy="4551364"/>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1">
            <a:extLst>
              <a:ext uri="{FF2B5EF4-FFF2-40B4-BE49-F238E27FC236}">
                <a16:creationId xmlns:a16="http://schemas.microsoft.com/office/drawing/2014/main" id="{DC4FCE5F-C054-4A0E-A1B2-9BE139126417}"/>
              </a:ext>
            </a:extLst>
          </p:cNvPr>
          <p:cNvSpPr>
            <a:spLocks noGrp="1"/>
          </p:cNvSpPr>
          <p:nvPr/>
        </p:nvSpPr>
        <p:spPr>
          <a:xfrm>
            <a:off x="5962650" y="2035175"/>
            <a:ext cx="5662613" cy="1189038"/>
          </a:xfrm>
          <a:prstGeom prst="rect">
            <a:avLst/>
          </a:prstGeom>
          <a:noFill/>
        </p:spPr>
        <p:txBody>
          <a:bodyPr lIns="0" tIns="0" rIns="0" bIns="0">
            <a:spAutoFit/>
          </a:bodyPr>
          <a:lstStyle/>
          <a:p>
            <a:pPr>
              <a:lnSpc>
                <a:spcPct val="120000"/>
              </a:lnSpc>
              <a:buNone/>
            </a:pPr>
            <a:r>
              <a:rPr sz="1725">
                <a:solidFill>
                  <a:srgbClr val="1F2933"/>
                </a:solidFill>
                <a:latin typeface="Calibri"/>
                <a:ea typeface="Calibri"/>
                <a:cs typeface="Calibri"/>
              </a:rPr>
              <a:t>The raw history preserves available signals.</a:t>
            </a:r>
            <a:endParaRPr sz="1350">
              <a:solidFill>
                <a:srgbClr val="1F2933"/>
              </a:solidFill>
              <a:latin typeface="Calibri"/>
              <a:ea typeface="Calibri"/>
              <a:cs typeface="Calibri"/>
            </a:endParaRPr>
          </a:p>
          <a:p>
            <a:pPr>
              <a:lnSpc>
                <a:spcPct val="120000"/>
              </a:lnSpc>
              <a:buNone/>
            </a:pPr>
            <a:r>
              <a:rPr sz="1725">
                <a:solidFill>
                  <a:srgbClr val="1F2933"/>
                </a:solidFill>
                <a:latin typeface="Calibri"/>
                <a:ea typeface="Calibri"/>
                <a:cs typeface="Calibri"/>
              </a:rPr>
              <a:t>The router learns how much to weight each expert.</a:t>
            </a:r>
            <a:endParaRPr sz="1350">
              <a:solidFill>
                <a:srgbClr val="1F2933"/>
              </a:solidFill>
              <a:latin typeface="Calibri"/>
              <a:ea typeface="Calibri"/>
              <a:cs typeface="Calibri"/>
            </a:endParaRPr>
          </a:p>
        </p:txBody>
      </p:sp>
      <p:sp>
        <p:nvSpPr>
          <p:cNvPr id="13" name="TextBox 12">
            <a:extLst>
              <a:ext uri="{FF2B5EF4-FFF2-40B4-BE49-F238E27FC236}">
                <a16:creationId xmlns:a16="http://schemas.microsoft.com/office/drawing/2014/main" id="{ED7F5DEA-591B-4A45-86C3-C95429CBC25D}"/>
              </a:ext>
            </a:extLst>
          </p:cNvPr>
          <p:cNvSpPr>
            <a:spLocks noGrp="1"/>
          </p:cNvSpPr>
          <p:nvPr/>
        </p:nvSpPr>
        <p:spPr>
          <a:xfrm>
            <a:off x="5962650" y="3389313"/>
            <a:ext cx="5662613" cy="1462087"/>
          </a:xfrm>
          <a:prstGeom prst="rect">
            <a:avLst/>
          </a:prstGeom>
          <a:noFill/>
        </p:spPr>
        <p:txBody>
          <a:bodyPr wrap="square" lIns="0" tIns="0" rIns="0" bIns="0" anchor="t">
            <a:noAutofit/>
          </a:bodyPr>
          <a:lstStyle/>
          <a:p>
            <a:pPr>
              <a:spcAft>
                <a:spcPts val="650"/>
              </a:spcAft>
              <a:defRPr sz="1725">
                <a:latin typeface="Calibri"/>
                <a:ea typeface="Calibri"/>
                <a:cs typeface="Calibri"/>
              </a:defRPr>
            </a:pPr>
            <a:r>
              <a:rPr sz="1725" b="1">
                <a:solidFill>
                  <a:srgbClr val="006CAF"/>
                </a:solidFill>
                <a:latin typeface="Calibri"/>
                <a:ea typeface="Calibri"/>
                <a:cs typeface="Calibri"/>
              </a:rPr>
              <a:t>Self-supervised routing
</a:t>
            </a:r>
            <a:r>
              <a:rPr sz="1725">
                <a:solidFill>
                  <a:srgbClr val="27313D"/>
                </a:solidFill>
                <a:latin typeface="Calibri"/>
                <a:ea typeface="Calibri"/>
                <a:cs typeface="Calibri"/>
              </a:rPr>
              <a:t>Mask items in raw histories and maximize their likelihood under the expert mixture.</a:t>
            </a:r>
          </a:p>
          <a:p>
            <a:pPr>
              <a:spcAft>
                <a:spcPts val="650"/>
              </a:spcAft>
              <a:defRPr sz="1725">
                <a:latin typeface="Calibri"/>
                <a:ea typeface="Calibri"/>
                <a:cs typeface="Calibri"/>
              </a:defRPr>
            </a:pPr>
            <a:r>
              <a:rPr sz="1725" b="1">
                <a:solidFill>
                  <a:srgbClr val="006CAF"/>
                </a:solidFill>
                <a:latin typeface="Calibri"/>
                <a:ea typeface="Calibri"/>
                <a:cs typeface="Calibri"/>
              </a:rPr>
              <a:t>Fixed experts
</a:t>
            </a:r>
            <a:r>
              <a:rPr sz="1725">
                <a:solidFill>
                  <a:srgbClr val="27313D"/>
                </a:solidFill>
                <a:latin typeface="Calibri"/>
                <a:ea typeface="Calibri"/>
                <a:cs typeface="Calibri"/>
              </a:rPr>
              <a:t>Only the router updates during this stage.</a:t>
            </a:r>
          </a:p>
        </p:txBody>
      </p:sp>
      <p:sp>
        <p:nvSpPr>
          <p:cNvPr id="14" name="Rounded Rectangle 13">
            <a:extLst>
              <a:ext uri="{FF2B5EF4-FFF2-40B4-BE49-F238E27FC236}">
                <a16:creationId xmlns:a16="http://schemas.microsoft.com/office/drawing/2014/main" id="{A14E1B2D-7798-4797-B0A5-1DA13BE11E54}"/>
              </a:ext>
            </a:extLst>
          </p:cNvPr>
          <p:cNvSpPr>
            <a:spLocks noGrp="1"/>
          </p:cNvSpPr>
          <p:nvPr/>
        </p:nvSpPr>
        <p:spPr>
          <a:xfrm>
            <a:off x="5962650" y="5062538"/>
            <a:ext cx="5662613" cy="822325"/>
          </a:xfrm>
          <a:prstGeom prst="roundRect">
            <a:avLst>
              <a:gd name="adj" fmla="val 5500"/>
            </a:avLst>
          </a:prstGeom>
          <a:solidFill>
            <a:srgbClr val="F2F6FB"/>
          </a:solidFill>
          <a:ln w="12700">
            <a:solidFill>
              <a:srgbClr val="D6E2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 name="TextBox 14">
            <a:extLst>
              <a:ext uri="{FF2B5EF4-FFF2-40B4-BE49-F238E27FC236}">
                <a16:creationId xmlns:a16="http://schemas.microsoft.com/office/drawing/2014/main" id="{E3EB849F-10C4-4A8B-B704-F99B754BAAB5}"/>
              </a:ext>
            </a:extLst>
          </p:cNvPr>
          <p:cNvSpPr>
            <a:spLocks noGrp="1"/>
          </p:cNvSpPr>
          <p:nvPr/>
        </p:nvSpPr>
        <p:spPr>
          <a:xfrm>
            <a:off x="6191250" y="5111750"/>
            <a:ext cx="5143500" cy="266700"/>
          </a:xfrm>
          <a:prstGeom prst="rect">
            <a:avLst/>
          </a:prstGeom>
          <a:noFill/>
        </p:spPr>
        <p:txBody>
          <a:bodyPr wrap="square" lIns="0" tIns="0" rIns="0" bIns="0">
            <a:spAutoFit/>
          </a:bodyPr>
          <a:lstStyle/>
          <a:p>
            <a:pPr algn="ctr">
              <a:buNone/>
            </a:pPr>
            <a:r>
              <a:rPr sz="1275" i="1">
                <a:solidFill>
                  <a:srgbClr val="5E6B78"/>
                </a:solidFill>
                <a:latin typeface="Calibri"/>
                <a:ea typeface="Calibri"/>
                <a:cs typeface="Calibri"/>
              </a:rPr>
              <a:t>Router objective: held-out item likelihood</a:t>
            </a:r>
            <a:endParaRPr sz="1050" i="1">
              <a:solidFill>
                <a:srgbClr val="5E6B78"/>
              </a:solidFill>
              <a:latin typeface="Calibri"/>
              <a:ea typeface="Calibri"/>
              <a:cs typeface="Calibri"/>
            </a:endParaRPr>
          </a:p>
        </p:txBody>
      </p:sp>
      <p:pic>
        <p:nvPicPr>
          <p:cNvPr id="14363" name="Picture 15"/>
          <p:cNvPicPr>
            <a:picLocks noChangeAspect="1"/>
          </p:cNvPicPr>
          <p:nvPr/>
        </p:nvPicPr>
        <p:blipFill>
          <a:blip r:embed="rId4"/>
          <a:srcRect/>
          <a:stretch>
            <a:fillRect/>
          </a:stretch>
        </p:blipFill>
        <p:spPr>
          <a:xfrm>
            <a:off x="6081713" y="5427663"/>
            <a:ext cx="5543550" cy="384175"/>
          </a:xfrm>
          <a:prstGeom prst="rect">
            <a:avLst/>
          </a:prstGeom>
          <a:ln>
            <a:noFill/>
          </a:ln>
        </p:spPr>
      </p:pic>
      <p:pic>
        <p:nvPicPr>
          <p:cNvPr id="14364" name="图片 3"/>
          <p:cNvPicPr>
            <a:picLocks noChangeAspect="1"/>
          </p:cNvPicPr>
          <p:nvPr/>
        </p:nvPicPr>
        <p:blipFill rotWithShape="1">
          <a:blip r:embed="rId5"/>
          <a:srcRect l="39427" t="2531" r="29375" b="2531"/>
          <a:stretch>
            <a:fillRect/>
          </a:stretch>
        </p:blipFill>
        <p:spPr>
          <a:xfrm>
            <a:off x="1134269" y="1844675"/>
            <a:ext cx="3803650" cy="4457701"/>
          </a:xfrm>
          <a:prstGeom prst="rect">
            <a:avLst/>
          </a:prstGeom>
        </p:spPr>
      </p:pic>
      <p:sp>
        <p:nvSpPr>
          <p:cNvPr id="14348" name="Page number">
            <a:extLst>
              <a:ext uri="{FF2B5EF4-FFF2-40B4-BE49-F238E27FC236}">
                <a16:creationId xmlns:a16="http://schemas.microsoft.com/office/drawing/2014/main" id="{90A264F1-3C87-4829-AB58-00B05C0338A9}"/>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16 / 37</a:t>
            </a:r>
          </a:p>
        </p:txBody>
      </p:sp>
    </p:spTree>
    <p:extLst>
      <p:ext uri="{BB962C8B-B14F-4D97-AF65-F5344CB8AC3E}">
        <p14:creationId xmlns:p14="http://schemas.microsoft.com/office/powerpoint/2010/main" val="394102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2205CA0E-F64F-4E23-994A-862E5C12CC93}"/>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METHOD</a:t>
            </a:r>
          </a:p>
        </p:txBody>
      </p:sp>
      <p:sp>
        <p:nvSpPr>
          <p:cNvPr id="2064" name="Slide title">
            <a:extLst>
              <a:ext uri="{FF2B5EF4-FFF2-40B4-BE49-F238E27FC236}">
                <a16:creationId xmlns:a16="http://schemas.microsoft.com/office/drawing/2014/main" id="{00DA2717-F444-4795-A87E-BF8F2F614A5C}"/>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How the Router Receives a Learning Signal</a:t>
            </a:r>
          </a:p>
        </p:txBody>
      </p:sp>
      <p:sp>
        <p:nvSpPr>
          <p:cNvPr id="2065" name="Introduction">
            <a:extLst>
              <a:ext uri="{FF2B5EF4-FFF2-40B4-BE49-F238E27FC236}">
                <a16:creationId xmlns:a16="http://schemas.microsoft.com/office/drawing/2014/main" id="{AAFF7E8D-1969-4532-A723-FC35492C3086}"/>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Two masked targets illustrate why the preferred weight can change by history</a:t>
            </a:r>
          </a:p>
        </p:txBody>
      </p:sp>
      <p:graphicFrame>
        <p:nvGraphicFramePr>
          <p:cNvPr id="2082" name="表格 2081"/>
          <p:cNvGraphicFramePr/>
          <p:nvPr/>
        </p:nvGraphicFramePr>
        <p:xfrm>
          <a:off x="571500" y="2638425"/>
          <a:ext cx="11049000" cy="1457325"/>
        </p:xfrm>
        <a:graphic>
          <a:graphicData uri="http://schemas.openxmlformats.org/drawingml/2006/table">
            <a:tbl>
              <a:tblPr firstRow="1"/>
              <a:tblGrid>
                <a:gridCol w="409575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381250">
                  <a:extLst>
                    <a:ext uri="{9D8B030D-6E8A-4147-A177-3AD203B41FA5}">
                      <a16:colId xmlns:a16="http://schemas.microsoft.com/office/drawing/2014/main" val="20003"/>
                    </a:ext>
                  </a:extLst>
                </a:gridCol>
              </a:tblGrid>
              <a:tr h="485775">
                <a:tc>
                  <a:txBody>
                    <a:bodyPr/>
                    <a:lstStyle/>
                    <a:p>
                      <a:r>
                        <a:rPr sz="1800" b="1">
                          <a:solidFill>
                            <a:srgbClr val="FFFFFF"/>
                          </a:solidFill>
                          <a:latin typeface="Calibri"/>
                          <a:ea typeface="Calibri"/>
                          <a:cs typeface="Calibri"/>
                        </a:rPr>
                        <a:t>Illustrative context</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Noise expert</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Bias expert</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Mixture at gate 0.5</a:t>
                      </a:r>
                    </a:p>
                  </a:txBody>
                  <a:tcPr marL="76200" marR="76200" marT="38100" marB="38100" anchor="ctr">
                    <a:solidFill>
                      <a:srgbClr val="006CAF"/>
                    </a:solidFill>
                  </a:tcPr>
                </a:tc>
                <a:extLst>
                  <a:ext uri="{0D108BD9-81ED-4DB2-BD59-A6C34878D82A}">
                    <a16:rowId xmlns:a16="http://schemas.microsoft.com/office/drawing/2014/main" val="10000"/>
                  </a:ext>
                </a:extLst>
              </a:tr>
              <a:tr h="485775">
                <a:tc>
                  <a:txBody>
                    <a:bodyPr/>
                    <a:lstStyle/>
                    <a:p>
                      <a:r>
                        <a:rPr sz="1800" b="1">
                          <a:solidFill>
                            <a:srgbClr val="27313D"/>
                          </a:solidFill>
                          <a:latin typeface="Calibri"/>
                          <a:ea typeface="Calibri"/>
                          <a:cs typeface="Calibri"/>
                        </a:rPr>
                        <a:t>History A</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0.30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0.10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0.20</a:t>
                      </a:r>
                    </a:p>
                  </a:txBody>
                  <a:tcPr marL="76200" marR="76200" marT="38100" marB="38100" anchor="ctr">
                    <a:solidFill>
                      <a:srgbClr val="FFFFFF"/>
                    </a:solidFill>
                  </a:tcPr>
                </a:tc>
                <a:extLst>
                  <a:ext uri="{0D108BD9-81ED-4DB2-BD59-A6C34878D82A}">
                    <a16:rowId xmlns:a16="http://schemas.microsoft.com/office/drawing/2014/main" val="10001"/>
                  </a:ext>
                </a:extLst>
              </a:tr>
              <a:tr h="485775">
                <a:tc>
                  <a:txBody>
                    <a:bodyPr/>
                    <a:lstStyle/>
                    <a:p>
                      <a:r>
                        <a:rPr sz="1800" b="1">
                          <a:solidFill>
                            <a:srgbClr val="27313D"/>
                          </a:solidFill>
                          <a:latin typeface="Calibri"/>
                          <a:ea typeface="Calibri"/>
                          <a:cs typeface="Calibri"/>
                        </a:rPr>
                        <a:t>History B</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0.05</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0.25</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0.15</a:t>
                      </a:r>
                    </a:p>
                  </a:txBody>
                  <a:tcPr marL="76200" marR="76200" marT="38100" marB="38100" anchor="ctr">
                    <a:solidFill>
                      <a:srgbClr val="EFF4FA"/>
                    </a:solidFill>
                  </a:tcPr>
                </a:tc>
                <a:extLst>
                  <a:ext uri="{0D108BD9-81ED-4DB2-BD59-A6C34878D82A}">
                    <a16:rowId xmlns:a16="http://schemas.microsoft.com/office/drawing/2014/main" val="10002"/>
                  </a:ext>
                </a:extLst>
              </a:tr>
            </a:tbl>
          </a:graphicData>
        </a:graphic>
      </p:graphicFrame>
      <p:sp>
        <p:nvSpPr>
          <p:cNvPr id="2067" name="text">
            <a:extLst>
              <a:ext uri="{FF2B5EF4-FFF2-40B4-BE49-F238E27FC236}">
                <a16:creationId xmlns:a16="http://schemas.microsoft.com/office/drawing/2014/main" id="{82FB4DFD-8E1E-41F3-B5A6-7BA830D6DC8E}"/>
              </a:ext>
            </a:extLst>
          </p:cNvPr>
          <p:cNvSpPr>
            <a:spLocks noGrp="1"/>
          </p:cNvSpPr>
          <p:nvPr/>
        </p:nvSpPr>
        <p:spPr>
          <a:xfrm>
            <a:off x="571500" y="4343400"/>
            <a:ext cx="2524125" cy="495300"/>
          </a:xfrm>
          <a:prstGeom prst="rect">
            <a:avLst/>
          </a:prstGeom>
          <a:noFill/>
          <a:ln w="0">
            <a:noFill/>
          </a:ln>
        </p:spPr>
        <p:txBody>
          <a:bodyPr wrap="square" lIns="0" tIns="0" rIns="0" bIns="0" anchor="t">
            <a:noAutofit/>
          </a:bodyPr>
          <a:lstStyle/>
          <a:p>
            <a:pPr>
              <a:buNone/>
              <a:defRPr sz="1575" b="1">
                <a:solidFill>
                  <a:srgbClr val="006CAF"/>
                </a:solidFill>
                <a:latin typeface="Calibri"/>
                <a:ea typeface="Calibri"/>
                <a:cs typeface="Calibri"/>
              </a:defRPr>
            </a:pPr>
            <a:r>
              <a:rPr sz="1763" b="1">
                <a:solidFill>
                  <a:srgbClr val="006CAF"/>
                </a:solidFill>
                <a:latin typeface="Calibri"/>
                <a:ea typeface="Calibri"/>
                <a:cs typeface="Calibri"/>
              </a:rPr>
              <a:t>For history A</a:t>
            </a:r>
          </a:p>
        </p:txBody>
      </p:sp>
      <p:sp>
        <p:nvSpPr>
          <p:cNvPr id="2068" name="text">
            <a:extLst>
              <a:ext uri="{FF2B5EF4-FFF2-40B4-BE49-F238E27FC236}">
                <a16:creationId xmlns:a16="http://schemas.microsoft.com/office/drawing/2014/main" id="{251E2CEA-BA3D-49E8-B35D-76DE08527293}"/>
              </a:ext>
            </a:extLst>
          </p:cNvPr>
          <p:cNvSpPr>
            <a:spLocks noGrp="1"/>
          </p:cNvSpPr>
          <p:nvPr/>
        </p:nvSpPr>
        <p:spPr>
          <a:xfrm>
            <a:off x="3238500" y="4343400"/>
            <a:ext cx="8382000" cy="495300"/>
          </a:xfrm>
          <a:prstGeom prst="rect">
            <a:avLst/>
          </a:prstGeom>
          <a:noFill/>
          <a:ln w="0">
            <a:noFill/>
          </a:ln>
        </p:spPr>
        <p:txBody>
          <a:bodyPr wrap="square" lIns="0" tIns="0" rIns="0" bIns="0" anchor="t">
            <a:noAutofit/>
          </a:bodyPr>
          <a:lstStyle/>
          <a:p>
            <a:pPr>
              <a:buNone/>
              <a:defRPr sz="1575" b="0">
                <a:solidFill>
                  <a:srgbClr val="27313D"/>
                </a:solidFill>
                <a:latin typeface="Calibri"/>
                <a:ea typeface="Calibri"/>
                <a:cs typeface="Calibri"/>
              </a:defRPr>
            </a:pPr>
            <a:r>
              <a:rPr sz="1763" b="0">
                <a:solidFill>
                  <a:srgbClr val="27313D"/>
                </a:solidFill>
                <a:latin typeface="Calibri"/>
                <a:ea typeface="Calibri"/>
                <a:cs typeface="Calibri"/>
              </a:rPr>
              <a:t>Raising the noise-expert gate from 0.5 to 0.8 raises target likelihood to 0.26</a:t>
            </a:r>
          </a:p>
        </p:txBody>
      </p:sp>
      <p:sp>
        <p:nvSpPr>
          <p:cNvPr id="2069" name="text">
            <a:extLst>
              <a:ext uri="{FF2B5EF4-FFF2-40B4-BE49-F238E27FC236}">
                <a16:creationId xmlns:a16="http://schemas.microsoft.com/office/drawing/2014/main" id="{CE0A54C2-1382-4F20-8D83-44CE1E8E1A4E}"/>
              </a:ext>
            </a:extLst>
          </p:cNvPr>
          <p:cNvSpPr>
            <a:spLocks noGrp="1"/>
          </p:cNvSpPr>
          <p:nvPr/>
        </p:nvSpPr>
        <p:spPr>
          <a:xfrm>
            <a:off x="571500" y="4924425"/>
            <a:ext cx="2524125" cy="495300"/>
          </a:xfrm>
          <a:prstGeom prst="rect">
            <a:avLst/>
          </a:prstGeom>
          <a:noFill/>
          <a:ln w="0">
            <a:noFill/>
          </a:ln>
        </p:spPr>
        <p:txBody>
          <a:bodyPr wrap="square" lIns="0" tIns="0" rIns="0" bIns="0" anchor="t">
            <a:noAutofit/>
          </a:bodyPr>
          <a:lstStyle/>
          <a:p>
            <a:pPr>
              <a:buNone/>
              <a:defRPr sz="1575" b="1">
                <a:solidFill>
                  <a:srgbClr val="006CAF"/>
                </a:solidFill>
                <a:latin typeface="Calibri"/>
                <a:ea typeface="Calibri"/>
                <a:cs typeface="Calibri"/>
              </a:defRPr>
            </a:pPr>
            <a:r>
              <a:rPr sz="1763" b="1">
                <a:solidFill>
                  <a:srgbClr val="006CAF"/>
                </a:solidFill>
                <a:latin typeface="Calibri"/>
                <a:ea typeface="Calibri"/>
                <a:cs typeface="Calibri"/>
              </a:rPr>
              <a:t>For history B</a:t>
            </a:r>
          </a:p>
        </p:txBody>
      </p:sp>
      <p:sp>
        <p:nvSpPr>
          <p:cNvPr id="2070" name="text">
            <a:extLst>
              <a:ext uri="{FF2B5EF4-FFF2-40B4-BE49-F238E27FC236}">
                <a16:creationId xmlns:a16="http://schemas.microsoft.com/office/drawing/2014/main" id="{95CAF2E2-977E-4F7C-A19A-D908A2CC3C33}"/>
              </a:ext>
            </a:extLst>
          </p:cNvPr>
          <p:cNvSpPr>
            <a:spLocks noGrp="1"/>
          </p:cNvSpPr>
          <p:nvPr/>
        </p:nvSpPr>
        <p:spPr>
          <a:xfrm>
            <a:off x="3238500" y="4924425"/>
            <a:ext cx="8382000" cy="495300"/>
          </a:xfrm>
          <a:prstGeom prst="rect">
            <a:avLst/>
          </a:prstGeom>
          <a:noFill/>
          <a:ln w="0">
            <a:noFill/>
          </a:ln>
        </p:spPr>
        <p:txBody>
          <a:bodyPr wrap="square" lIns="0" tIns="0" rIns="0" bIns="0" anchor="t">
            <a:noAutofit/>
          </a:bodyPr>
          <a:lstStyle/>
          <a:p>
            <a:pPr>
              <a:buNone/>
              <a:defRPr sz="1575" b="0">
                <a:solidFill>
                  <a:srgbClr val="27313D"/>
                </a:solidFill>
                <a:latin typeface="Calibri"/>
                <a:ea typeface="Calibri"/>
                <a:cs typeface="Calibri"/>
              </a:defRPr>
            </a:pPr>
            <a:r>
              <a:rPr sz="1763" b="0">
                <a:solidFill>
                  <a:srgbClr val="27313D"/>
                </a:solidFill>
                <a:latin typeface="Calibri"/>
                <a:ea typeface="Calibri"/>
                <a:cs typeface="Calibri"/>
              </a:rPr>
              <a:t>Lowering the noise-expert gate from 0.5 to 0.2 raises target likelihood to 0.21</a:t>
            </a:r>
          </a:p>
        </p:txBody>
      </p:sp>
      <p:sp>
        <p:nvSpPr>
          <p:cNvPr id="2071" name="Interpretation note">
            <a:extLst>
              <a:ext uri="{FF2B5EF4-FFF2-40B4-BE49-F238E27FC236}">
                <a16:creationId xmlns:a16="http://schemas.microsoft.com/office/drawing/2014/main" id="{4C33C9FE-C6D4-42C6-9FBD-F86E3539BF3D}"/>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The gate predicts relative expert usefulness from the history. It does not estimate the true noise rate.</a:t>
            </a:r>
          </a:p>
        </p:txBody>
      </p:sp>
      <p:sp>
        <p:nvSpPr>
          <p:cNvPr id="2072" name="Page number">
            <a:extLst>
              <a:ext uri="{FF2B5EF4-FFF2-40B4-BE49-F238E27FC236}">
                <a16:creationId xmlns:a16="http://schemas.microsoft.com/office/drawing/2014/main" id="{D445E9B9-B6F7-42C2-A637-F40C9D92BB60}"/>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17 / 37</a:t>
            </a:r>
          </a:p>
        </p:txBody>
      </p:sp>
    </p:spTree>
    <p:extLst>
      <p:ext uri="{BB962C8B-B14F-4D97-AF65-F5344CB8AC3E}">
        <p14:creationId xmlns:p14="http://schemas.microsoft.com/office/powerpoint/2010/main" val="1594357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7B85DB-6358-4380-A1ED-ADD018A57F86}"/>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5383"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867EFFFB-A921-4EDB-A355-754F086E5678}"/>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55697225-279E-4786-B304-6A4BCD16AF32}"/>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E53DEB4D-743A-4945-81DE-98CA1723318C}"/>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METHOD — INFERENCE</a:t>
            </a:r>
          </a:p>
        </p:txBody>
      </p:sp>
      <p:sp>
        <p:nvSpPr>
          <p:cNvPr id="15368" name="TextBox 8">
            <a:extLst>
              <a:ext uri="{FF2B5EF4-FFF2-40B4-BE49-F238E27FC236}">
                <a16:creationId xmlns:a16="http://schemas.microsoft.com/office/drawing/2014/main" id="{FFC07072-9E01-4309-A2E9-178EAE8D71BC}"/>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Log-Linear Expert Fusion</a:t>
            </a:r>
            <a:endParaRPr sz="2700" b="1">
              <a:solidFill>
                <a:srgbClr val="084C82"/>
              </a:solidFill>
              <a:latin typeface="Cambria"/>
              <a:ea typeface="Cambria"/>
              <a:cs typeface="Cambria"/>
            </a:endParaRPr>
          </a:p>
        </p:txBody>
      </p:sp>
      <p:sp>
        <p:nvSpPr>
          <p:cNvPr id="10" name="Rounded Rectangle 9">
            <a:extLst>
              <a:ext uri="{FF2B5EF4-FFF2-40B4-BE49-F238E27FC236}">
                <a16:creationId xmlns:a16="http://schemas.microsoft.com/office/drawing/2014/main" id="{A412C05C-8382-468C-A093-CCEC88D5B451}"/>
              </a:ext>
            </a:extLst>
          </p:cNvPr>
          <p:cNvSpPr>
            <a:spLocks noGrp="1"/>
          </p:cNvSpPr>
          <p:nvPr/>
        </p:nvSpPr>
        <p:spPr>
          <a:xfrm>
            <a:off x="2111139" y="5861048"/>
            <a:ext cx="7968133" cy="465933"/>
          </a:xfrm>
          <a:prstGeom prst="roundRect">
            <a:avLst>
              <a:gd name="adj" fmla="val 5500"/>
            </a:avLst>
          </a:prstGeom>
          <a:solidFill>
            <a:srgbClr val="F2F6FB"/>
          </a:solidFill>
          <a:ln w="12700">
            <a:solidFill>
              <a:srgbClr val="D6E2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Rounded Rectangle 11">
            <a:extLst>
              <a:ext uri="{FF2B5EF4-FFF2-40B4-BE49-F238E27FC236}">
                <a16:creationId xmlns:a16="http://schemas.microsoft.com/office/drawing/2014/main" id="{7CBE9C07-39A3-475E-A5DB-E6918CD1A187}"/>
              </a:ext>
            </a:extLst>
          </p:cNvPr>
          <p:cNvSpPr>
            <a:spLocks noGrp="1"/>
          </p:cNvSpPr>
          <p:nvPr/>
        </p:nvSpPr>
        <p:spPr>
          <a:xfrm>
            <a:off x="566738" y="1824037"/>
            <a:ext cx="4572000" cy="3963191"/>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373" name="TextBox 13">
            <a:extLst>
              <a:ext uri="{FF2B5EF4-FFF2-40B4-BE49-F238E27FC236}">
                <a16:creationId xmlns:a16="http://schemas.microsoft.com/office/drawing/2014/main" id="{80661BCC-B802-4E81-B90F-A5BAB99F8BC8}"/>
              </a:ext>
            </a:extLst>
          </p:cNvPr>
          <p:cNvSpPr>
            <a:spLocks noGrp="1"/>
          </p:cNvSpPr>
          <p:nvPr/>
        </p:nvSpPr>
        <p:spPr>
          <a:xfrm>
            <a:off x="5595938" y="2568575"/>
            <a:ext cx="6029325" cy="776288"/>
          </a:xfrm>
          <a:prstGeom prst="rect">
            <a:avLst/>
          </a:prstGeom>
          <a:noFill/>
          <a:ln>
            <a:noFill/>
          </a:ln>
        </p:spPr>
        <p:txBody>
          <a:bodyPr lIns="0" tIns="0" rIns="0" bIns="0">
            <a:spAutoFit/>
          </a:bodyPr>
          <a:lstStyle/>
          <a:p>
            <a:pPr>
              <a:lnSpc>
                <a:spcPct val="120000"/>
              </a:lnSpc>
              <a:buNone/>
            </a:pPr>
            <a:r>
              <a:rPr sz="1725">
                <a:solidFill>
                  <a:srgbClr val="1F2933"/>
                </a:solidFill>
              </a:rPr>
              <a:t>The router combines expert log-probabilities to rank candidate items.</a:t>
            </a:r>
            <a:endParaRPr sz="1400">
              <a:solidFill>
                <a:srgbClr val="1F2933"/>
              </a:solidFill>
            </a:endParaRPr>
          </a:p>
        </p:txBody>
      </p:sp>
      <p:pic>
        <p:nvPicPr>
          <p:cNvPr id="15391" name="图片 3"/>
          <p:cNvPicPr>
            <a:picLocks noChangeAspect="1"/>
          </p:cNvPicPr>
          <p:nvPr/>
        </p:nvPicPr>
        <p:blipFill rotWithShape="1">
          <a:blip r:embed="rId4"/>
          <a:srcRect l="71875" t="3208" r="1511" b="4154"/>
          <a:stretch>
            <a:fillRect/>
          </a:stretch>
        </p:blipFill>
        <p:spPr>
          <a:xfrm>
            <a:off x="1413669" y="1876547"/>
            <a:ext cx="2878137" cy="3858169"/>
          </a:xfrm>
          <a:prstGeom prst="rect">
            <a:avLst/>
          </a:prstGeom>
        </p:spPr>
      </p:pic>
      <p:sp>
        <p:nvSpPr>
          <p:cNvPr id="15377" name="text">
            <a:extLst>
              <a:ext uri="{FF2B5EF4-FFF2-40B4-BE49-F238E27FC236}">
                <a16:creationId xmlns:a16="http://schemas.microsoft.com/office/drawing/2014/main" id="{F503046A-0CA0-4FBB-8B18-35755BD0A80B}"/>
              </a:ext>
            </a:extLst>
          </p:cNvPr>
          <p:cNvSpPr>
            <a:spLocks noGrp="1"/>
          </p:cNvSpPr>
          <p:nvPr/>
        </p:nvSpPr>
        <p:spPr>
          <a:xfrm>
            <a:off x="5595938" y="3487738"/>
            <a:ext cx="6029325" cy="1828800"/>
          </a:xfrm>
          <a:prstGeom prst="rect">
            <a:avLst/>
          </a:prstGeom>
          <a:noFill/>
          <a:ln w="0">
            <a:noFill/>
          </a:ln>
        </p:spPr>
        <p:txBody>
          <a:bodyPr wrap="square" lIns="0" tIns="0" rIns="0" bIns="0" anchor="t">
            <a:noAutofit/>
          </a:bodyPr>
          <a:lstStyle/>
          <a:p>
            <a:pPr>
              <a:spcAft>
                <a:spcPts val="650"/>
              </a:spcAft>
              <a:defRPr sz="1650">
                <a:latin typeface="Calibri"/>
                <a:ea typeface="Calibri"/>
                <a:cs typeface="Calibri"/>
              </a:defRPr>
            </a:pPr>
            <a:r>
              <a:rPr sz="1650" b="1">
                <a:solidFill>
                  <a:srgbClr val="006CAF"/>
                </a:solidFill>
                <a:latin typeface="Calibri"/>
                <a:ea typeface="Calibri"/>
                <a:cs typeface="Calibri"/>
              </a:rPr>
              <a:t>Raw history at inference
</a:t>
            </a:r>
            <a:r>
              <a:rPr sz="1650">
                <a:solidFill>
                  <a:srgbClr val="27313D"/>
                </a:solidFill>
                <a:latin typeface="Calibri"/>
                <a:ea typeface="Calibri"/>
                <a:cs typeface="Calibri"/>
              </a:rPr>
              <a:t>Avoid irreversible detector-based deletion.</a:t>
            </a:r>
          </a:p>
          <a:p>
            <a:pPr>
              <a:spcAft>
                <a:spcPts val="650"/>
              </a:spcAft>
              <a:defRPr sz="1650">
                <a:latin typeface="Calibri"/>
                <a:ea typeface="Calibri"/>
                <a:cs typeface="Calibri"/>
              </a:defRPr>
            </a:pPr>
            <a:r>
              <a:rPr sz="1650" b="1">
                <a:solidFill>
                  <a:srgbClr val="006CAF"/>
                </a:solidFill>
                <a:latin typeface="Calibri"/>
                <a:ea typeface="Calibri"/>
                <a:cs typeface="Calibri"/>
              </a:rPr>
              <a:t>Adaptive combination
</a:t>
            </a:r>
            <a:r>
              <a:rPr sz="1650">
                <a:solidFill>
                  <a:srgbClr val="27313D"/>
                </a:solidFill>
                <a:latin typeface="Calibri"/>
                <a:ea typeface="Calibri"/>
                <a:cs typeface="Calibri"/>
              </a:rPr>
              <a:t>Weight the experts for the observed history.</a:t>
            </a:r>
          </a:p>
          <a:p>
            <a:pPr>
              <a:spcAft>
                <a:spcPts val="650"/>
              </a:spcAft>
              <a:defRPr sz="1650">
                <a:latin typeface="Calibri"/>
                <a:ea typeface="Calibri"/>
                <a:cs typeface="Calibri"/>
              </a:defRPr>
            </a:pPr>
            <a:r>
              <a:rPr sz="1650" b="1">
                <a:solidFill>
                  <a:srgbClr val="006CAF"/>
                </a:solidFill>
                <a:latin typeface="Calibri"/>
                <a:ea typeface="Calibri"/>
                <a:cs typeface="Calibri"/>
              </a:rPr>
              <a:t>Remaining limitation
</a:t>
            </a:r>
            <a:r>
              <a:rPr sz="1650">
                <a:solidFill>
                  <a:srgbClr val="27313D"/>
                </a:solidFill>
                <a:latin typeface="Calibri"/>
                <a:ea typeface="Calibri"/>
                <a:cs typeface="Calibri"/>
              </a:rPr>
              <a:t>Detector errors can still affect expert training.</a:t>
            </a:r>
          </a:p>
        </p:txBody>
      </p:sp>
      <p:sp>
        <p:nvSpPr>
          <p:cNvPr id="15378" name="Inference ranking score">
            <a:extLst>
              <a:ext uri="{FF2B5EF4-FFF2-40B4-BE49-F238E27FC236}">
                <a16:creationId xmlns:a16="http://schemas.microsoft.com/office/drawing/2014/main" id="{6C998D24-885E-48DD-A3F8-50220FFFAC0D}"/>
              </a:ext>
            </a:extLst>
          </p:cNvPr>
          <p:cNvSpPr>
            <a:spLocks noGrp="1"/>
          </p:cNvSpPr>
          <p:nvPr/>
        </p:nvSpPr>
        <p:spPr>
          <a:xfrm>
            <a:off x="2257425" y="5924550"/>
            <a:ext cx="7667625" cy="352425"/>
          </a:xfrm>
          <a:prstGeom prst="rect">
            <a:avLst/>
          </a:prstGeom>
          <a:noFill/>
          <a:ln w="0">
            <a:noFill/>
          </a:ln>
        </p:spPr>
        <p:txBody>
          <a:bodyPr wrap="square" lIns="0" tIns="0" rIns="0" bIns="0" anchor="t">
            <a:noAutofit/>
          </a:bodyPr>
          <a:lstStyle/>
          <a:p>
            <a:pPr>
              <a:buNone/>
              <a:defRPr sz="1950" b="0">
                <a:solidFill>
                  <a:srgbClr val="0B2E52"/>
                </a:solidFill>
                <a:latin typeface="Calibri"/>
                <a:ea typeface="Calibri"/>
                <a:cs typeface="Calibri"/>
              </a:defRPr>
            </a:pPr>
            <a:r>
              <a:rPr sz="2025" b="0">
                <a:solidFill>
                  <a:srgbClr val="0B2E52"/>
                </a:solidFill>
                <a:latin typeface="Calibri"/>
                <a:ea typeface="Calibri"/>
                <a:cs typeface="Calibri"/>
              </a:rPr>
              <a:t>score(s | h) = g(h) log pᴺ(s | h) + [1 − g(h)] log pᴮ(s | h)</a:t>
            </a:r>
          </a:p>
        </p:txBody>
      </p:sp>
      <p:sp>
        <p:nvSpPr>
          <p:cNvPr id="15379" name="Page number">
            <a:extLst>
              <a:ext uri="{FF2B5EF4-FFF2-40B4-BE49-F238E27FC236}">
                <a16:creationId xmlns:a16="http://schemas.microsoft.com/office/drawing/2014/main" id="{B348CA7F-A286-4057-90CA-18C9D94AA171}"/>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18 / 37</a:t>
            </a:r>
          </a:p>
        </p:txBody>
      </p:sp>
    </p:spTree>
    <p:extLst>
      <p:ext uri="{BB962C8B-B14F-4D97-AF65-F5344CB8AC3E}">
        <p14:creationId xmlns:p14="http://schemas.microsoft.com/office/powerpoint/2010/main" val="214924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D406C096-03C3-4D53-A0C0-E5F1CF0B5BA4}"/>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METHOD</a:t>
            </a:r>
          </a:p>
        </p:txBody>
      </p:sp>
      <p:sp>
        <p:nvSpPr>
          <p:cNvPr id="2064" name="Slide title">
            <a:extLst>
              <a:ext uri="{FF2B5EF4-FFF2-40B4-BE49-F238E27FC236}">
                <a16:creationId xmlns:a16="http://schemas.microsoft.com/office/drawing/2014/main" id="{1146EF50-0DA4-4180-9B86-951FF192A831}"/>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Training and Inference</a:t>
            </a:r>
          </a:p>
        </p:txBody>
      </p:sp>
      <p:sp>
        <p:nvSpPr>
          <p:cNvPr id="2065" name="Introduction">
            <a:extLst>
              <a:ext uri="{FF2B5EF4-FFF2-40B4-BE49-F238E27FC236}">
                <a16:creationId xmlns:a16="http://schemas.microsoft.com/office/drawing/2014/main" id="{6DA01E19-02CE-4228-AED8-9AC546269E7C}"/>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The stages use different supervision and update different parameters</a:t>
            </a:r>
          </a:p>
        </p:txBody>
      </p:sp>
      <p:graphicFrame>
        <p:nvGraphicFramePr>
          <p:cNvPr id="2078" name="表格 2077"/>
          <p:cNvGraphicFramePr/>
          <p:nvPr/>
        </p:nvGraphicFramePr>
        <p:xfrm>
          <a:off x="571500" y="2486025"/>
          <a:ext cx="11049000" cy="3190875"/>
        </p:xfrm>
        <a:graphic>
          <a:graphicData uri="http://schemas.openxmlformats.org/drawingml/2006/table">
            <a:tbl>
              <a:tblPr firstRow="1"/>
              <a:tblGrid>
                <a:gridCol w="2428875">
                  <a:extLst>
                    <a:ext uri="{9D8B030D-6E8A-4147-A177-3AD203B41FA5}">
                      <a16:colId xmlns:a16="http://schemas.microsoft.com/office/drawing/2014/main" val="20000"/>
                    </a:ext>
                  </a:extLst>
                </a:gridCol>
                <a:gridCol w="5286375">
                  <a:extLst>
                    <a:ext uri="{9D8B030D-6E8A-4147-A177-3AD203B41FA5}">
                      <a16:colId xmlns:a16="http://schemas.microsoft.com/office/drawing/2014/main" val="20001"/>
                    </a:ext>
                  </a:extLst>
                </a:gridCol>
                <a:gridCol w="3333750">
                  <a:extLst>
                    <a:ext uri="{9D8B030D-6E8A-4147-A177-3AD203B41FA5}">
                      <a16:colId xmlns:a16="http://schemas.microsoft.com/office/drawing/2014/main" val="20002"/>
                    </a:ext>
                  </a:extLst>
                </a:gridCol>
              </a:tblGrid>
              <a:tr h="638175">
                <a:tc>
                  <a:txBody>
                    <a:bodyPr/>
                    <a:lstStyle/>
                    <a:p>
                      <a:r>
                        <a:rPr sz="1800" b="1">
                          <a:solidFill>
                            <a:srgbClr val="FFFFFF"/>
                          </a:solidFill>
                          <a:latin typeface="Calibri"/>
                          <a:ea typeface="Calibri"/>
                          <a:cs typeface="Calibri"/>
                        </a:rPr>
                        <a:t>Stage</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Input and supervision</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Parameters updated</a:t>
                      </a:r>
                    </a:p>
                  </a:txBody>
                  <a:tcPr marL="76200" marR="76200" marT="38100" marB="38100" anchor="ctr">
                    <a:solidFill>
                      <a:srgbClr val="006CAF"/>
                    </a:solidFill>
                  </a:tcPr>
                </a:tc>
                <a:extLst>
                  <a:ext uri="{0D108BD9-81ED-4DB2-BD59-A6C34878D82A}">
                    <a16:rowId xmlns:a16="http://schemas.microsoft.com/office/drawing/2014/main" val="10000"/>
                  </a:ext>
                </a:extLst>
              </a:tr>
              <a:tr h="638175">
                <a:tc>
                  <a:txBody>
                    <a:bodyPr/>
                    <a:lstStyle/>
                    <a:p>
                      <a:r>
                        <a:rPr sz="1800" b="1">
                          <a:solidFill>
                            <a:srgbClr val="27313D"/>
                          </a:solidFill>
                          <a:latin typeface="Calibri"/>
                          <a:ea typeface="Calibri"/>
                          <a:cs typeface="Calibri"/>
                        </a:rPr>
                        <a:t>Detection</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Synthetic replacement labels or teacher pseudo-labels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The corresponding detector</a:t>
                      </a:r>
                    </a:p>
                  </a:txBody>
                  <a:tcPr marL="76200" marR="76200" marT="38100" marB="38100" anchor="ctr">
                    <a:solidFill>
                      <a:srgbClr val="FFFFFF"/>
                    </a:solidFill>
                  </a:tcPr>
                </a:tc>
                <a:extLst>
                  <a:ext uri="{0D108BD9-81ED-4DB2-BD59-A6C34878D82A}">
                    <a16:rowId xmlns:a16="http://schemas.microsoft.com/office/drawing/2014/main" val="10001"/>
                  </a:ext>
                </a:extLst>
              </a:tr>
              <a:tr h="638175">
                <a:tc>
                  <a:txBody>
                    <a:bodyPr/>
                    <a:lstStyle/>
                    <a:p>
                      <a:r>
                        <a:rPr sz="1800" b="1">
                          <a:solidFill>
                            <a:srgbClr val="27313D"/>
                          </a:solidFill>
                          <a:latin typeface="Calibri"/>
                          <a:ea typeface="Calibri"/>
                          <a:cs typeface="Calibri"/>
                        </a:rPr>
                        <a:t>Expert learning</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Masked items in each distortion-reduced view</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One expert per view</a:t>
                      </a:r>
                    </a:p>
                  </a:txBody>
                  <a:tcPr marL="76200" marR="76200" marT="38100" marB="38100" anchor="ctr">
                    <a:solidFill>
                      <a:srgbClr val="EFF4FA"/>
                    </a:solidFill>
                  </a:tcPr>
                </a:tc>
                <a:extLst>
                  <a:ext uri="{0D108BD9-81ED-4DB2-BD59-A6C34878D82A}">
                    <a16:rowId xmlns:a16="http://schemas.microsoft.com/office/drawing/2014/main" val="10002"/>
                  </a:ext>
                </a:extLst>
              </a:tr>
              <a:tr h="638175">
                <a:tc>
                  <a:txBody>
                    <a:bodyPr/>
                    <a:lstStyle/>
                    <a:p>
                      <a:r>
                        <a:rPr sz="1800" b="1">
                          <a:solidFill>
                            <a:srgbClr val="27313D"/>
                          </a:solidFill>
                          <a:latin typeface="Calibri"/>
                          <a:ea typeface="Calibri"/>
                          <a:cs typeface="Calibri"/>
                        </a:rPr>
                        <a:t>Router learning</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Held-out items in masked raw histories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Router only, with experts fixed</a:t>
                      </a:r>
                    </a:p>
                  </a:txBody>
                  <a:tcPr marL="76200" marR="76200" marT="38100" marB="38100" anchor="ctr">
                    <a:solidFill>
                      <a:srgbClr val="FFFFFF"/>
                    </a:solidFill>
                  </a:tcPr>
                </a:tc>
                <a:extLst>
                  <a:ext uri="{0D108BD9-81ED-4DB2-BD59-A6C34878D82A}">
                    <a16:rowId xmlns:a16="http://schemas.microsoft.com/office/drawing/2014/main" val="10003"/>
                  </a:ext>
                </a:extLst>
              </a:tr>
              <a:tr h="638175">
                <a:tc>
                  <a:txBody>
                    <a:bodyPr/>
                    <a:lstStyle/>
                    <a:p>
                      <a:r>
                        <a:rPr sz="1800" b="1">
                          <a:solidFill>
                            <a:srgbClr val="27313D"/>
                          </a:solidFill>
                          <a:latin typeface="Calibri"/>
                          <a:ea typeface="Calibri"/>
                          <a:cs typeface="Calibri"/>
                        </a:rPr>
                        <a:t>Inference</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Raw history and weighted expert ranking scores</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None</a:t>
                      </a:r>
                    </a:p>
                  </a:txBody>
                  <a:tcPr marL="76200" marR="76200" marT="38100" marB="38100" anchor="ctr">
                    <a:solidFill>
                      <a:srgbClr val="EFF4FA"/>
                    </a:solidFill>
                  </a:tcPr>
                </a:tc>
                <a:extLst>
                  <a:ext uri="{0D108BD9-81ED-4DB2-BD59-A6C34878D82A}">
                    <a16:rowId xmlns:a16="http://schemas.microsoft.com/office/drawing/2014/main" val="10004"/>
                  </a:ext>
                </a:extLst>
              </a:tr>
            </a:tbl>
          </a:graphicData>
        </a:graphic>
      </p:graphicFrame>
      <p:sp>
        <p:nvSpPr>
          <p:cNvPr id="2067" name="Interpretation note">
            <a:extLst>
              <a:ext uri="{FF2B5EF4-FFF2-40B4-BE49-F238E27FC236}">
                <a16:creationId xmlns:a16="http://schemas.microsoft.com/office/drawing/2014/main" id="{05A669B1-74C3-4AAE-92FF-C9A2DD697A37}"/>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Both experts and the router execute at inference. Detailed configuration is in the backup slides.</a:t>
            </a:r>
          </a:p>
        </p:txBody>
      </p:sp>
      <p:sp>
        <p:nvSpPr>
          <p:cNvPr id="2068" name="Page number">
            <a:extLst>
              <a:ext uri="{FF2B5EF4-FFF2-40B4-BE49-F238E27FC236}">
                <a16:creationId xmlns:a16="http://schemas.microsoft.com/office/drawing/2014/main" id="{A0EFC430-FC37-47BE-AAD4-5BB5227C99D2}"/>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19 / 37</a:t>
            </a:r>
          </a:p>
        </p:txBody>
      </p:sp>
    </p:spTree>
    <p:extLst>
      <p:ext uri="{BB962C8B-B14F-4D97-AF65-F5344CB8AC3E}">
        <p14:creationId xmlns:p14="http://schemas.microsoft.com/office/powerpoint/2010/main" val="1594357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5F9DB0-9B06-4E67-AE26-4D2D53CF68B6}"/>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6434"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46CE379-4A27-42BA-B34F-7189073669F2}"/>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D536CDE8-8E96-4A8D-AB0E-FCC969F5932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E7BF2150-0496-4A84-A5B3-010AD0353E3E}"/>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EXPERIMENTS</a:t>
            </a:r>
          </a:p>
        </p:txBody>
      </p:sp>
      <p:sp>
        <p:nvSpPr>
          <p:cNvPr id="16392" name="TextBox 8">
            <a:extLst>
              <a:ext uri="{FF2B5EF4-FFF2-40B4-BE49-F238E27FC236}">
                <a16:creationId xmlns:a16="http://schemas.microsoft.com/office/drawing/2014/main" id="{EEEB1259-B50F-485F-A74D-3BCD420B3306}"/>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Setup</a:t>
            </a:r>
            <a:endParaRPr sz="2700" b="1">
              <a:solidFill>
                <a:srgbClr val="084C82"/>
              </a:solidFill>
              <a:latin typeface="Cambria"/>
              <a:ea typeface="Cambria"/>
              <a:cs typeface="Cambria"/>
            </a:endParaRPr>
          </a:p>
        </p:txBody>
      </p:sp>
      <p:sp>
        <p:nvSpPr>
          <p:cNvPr id="16393" name="TextBox 9">
            <a:extLst>
              <a:ext uri="{FF2B5EF4-FFF2-40B4-BE49-F238E27FC236}">
                <a16:creationId xmlns:a16="http://schemas.microsoft.com/office/drawing/2014/main" id="{D0ADD7E1-763F-4033-B90F-89187F7C4166}"/>
              </a:ext>
            </a:extLst>
          </p:cNvPr>
          <p:cNvSpPr>
            <a:spLocks noGrp="1"/>
          </p:cNvSpPr>
          <p:nvPr/>
        </p:nvSpPr>
        <p:spPr>
          <a:xfrm>
            <a:off x="566738" y="2017713"/>
            <a:ext cx="6126162" cy="365125"/>
          </a:xfrm>
          <a:prstGeom prst="rect">
            <a:avLst/>
          </a:prstGeom>
          <a:noFill/>
          <a:ln>
            <a:noFill/>
          </a:ln>
        </p:spPr>
        <p:txBody>
          <a:bodyPr lIns="0" tIns="0" rIns="0" bIns="0">
            <a:spAutoFit/>
          </a:bodyPr>
          <a:lstStyle/>
          <a:p>
            <a:r>
              <a:rPr sz="1625" b="1">
                <a:solidFill>
                  <a:srgbClr val="0A2E52"/>
                </a:solidFill>
              </a:rPr>
              <a:t>Three real-world datasets</a:t>
            </a:r>
            <a:endParaRPr sz="1400" b="1">
              <a:solidFill>
                <a:srgbClr val="0A2E52"/>
              </a:solidFill>
            </a:endParaRPr>
          </a:p>
        </p:txBody>
      </p:sp>
      <p:graphicFrame>
        <p:nvGraphicFramePr>
          <p:cNvPr id="16440" name="Table 10"/>
          <p:cNvGraphicFramePr/>
          <p:nvPr/>
        </p:nvGraphicFramePr>
        <p:xfrm>
          <a:off x="566738" y="2428875"/>
          <a:ext cx="6126162" cy="1874840"/>
        </p:xfrm>
        <a:graphic>
          <a:graphicData uri="http://schemas.openxmlformats.org/drawingml/2006/table">
            <a:tbl>
              <a:tblPr>
                <a:tableStyleId>{2D5ABB26-0587-4C30-8999-92F81FD0307C}</a:tableStyleId>
              </a:tblPr>
              <a:tblGrid>
                <a:gridCol w="1828705">
                  <a:extLst>
                    <a:ext uri="{9D8B030D-6E8A-4147-A177-3AD203B41FA5}">
                      <a16:colId xmlns:a16="http://schemas.microsoft.com/office/drawing/2014/main" val="20000"/>
                    </a:ext>
                  </a:extLst>
                </a:gridCol>
                <a:gridCol w="1078936">
                  <a:extLst>
                    <a:ext uri="{9D8B030D-6E8A-4147-A177-3AD203B41FA5}">
                      <a16:colId xmlns:a16="http://schemas.microsoft.com/office/drawing/2014/main" val="20001"/>
                    </a:ext>
                  </a:extLst>
                </a:gridCol>
                <a:gridCol w="1078936">
                  <a:extLst>
                    <a:ext uri="{9D8B030D-6E8A-4147-A177-3AD203B41FA5}">
                      <a16:colId xmlns:a16="http://schemas.microsoft.com/office/drawing/2014/main" val="20002"/>
                    </a:ext>
                  </a:extLst>
                </a:gridCol>
                <a:gridCol w="1078936">
                  <a:extLst>
                    <a:ext uri="{9D8B030D-6E8A-4147-A177-3AD203B41FA5}">
                      <a16:colId xmlns:a16="http://schemas.microsoft.com/office/drawing/2014/main" val="20003"/>
                    </a:ext>
                  </a:extLst>
                </a:gridCol>
                <a:gridCol w="1060649">
                  <a:extLst>
                    <a:ext uri="{9D8B030D-6E8A-4147-A177-3AD203B41FA5}">
                      <a16:colId xmlns:a16="http://schemas.microsoft.com/office/drawing/2014/main" val="20004"/>
                    </a:ext>
                  </a:extLst>
                </a:gridCol>
              </a:tblGrid>
              <a:tr h="468710">
                <a:tc>
                  <a:txBody>
                    <a:bodyPr/>
                    <a:lstStyle/>
                    <a:p>
                      <a:pPr algn="l">
                        <a:buNone/>
                      </a:pPr>
                      <a:r>
                        <a:rPr sz="1500" b="1">
                          <a:solidFill>
                            <a:srgbClr val="FFFFFF"/>
                          </a:solidFill>
                          <a:latin typeface="Calibri"/>
                          <a:ea typeface="Calibri"/>
                          <a:cs typeface="Calibri"/>
                        </a:rPr>
                        <a:t>Dataset</a:t>
                      </a:r>
                      <a:endParaRPr sz="1200" b="1">
                        <a:solidFill>
                          <a:srgbClr val="FFFFFF"/>
                        </a:solidFill>
                        <a:latin typeface="Calibri"/>
                        <a:ea typeface="Calibri"/>
                        <a:cs typeface="Calibri"/>
                      </a:endParaRPr>
                    </a:p>
                  </a:txBody>
                  <a:tcPr marL="76200" marR="76200" marT="38100" marB="38100" anchor="ctr">
                    <a:solidFill>
                      <a:srgbClr val="0068B0"/>
                    </a:solidFill>
                  </a:tcPr>
                </a:tc>
                <a:tc>
                  <a:txBody>
                    <a:bodyPr/>
                    <a:lstStyle/>
                    <a:p>
                      <a:pPr algn="ctr">
                        <a:buNone/>
                      </a:pPr>
                      <a:r>
                        <a:rPr sz="1500" b="1">
                          <a:solidFill>
                            <a:srgbClr val="FFFFFF"/>
                          </a:solidFill>
                          <a:latin typeface="Calibri"/>
                          <a:ea typeface="Calibri"/>
                          <a:cs typeface="Calibri"/>
                        </a:rPr>
                        <a:t>#Users</a:t>
                      </a:r>
                      <a:endParaRPr sz="1200" b="1">
                        <a:solidFill>
                          <a:srgbClr val="FFFFFF"/>
                        </a:solidFill>
                        <a:latin typeface="Calibri"/>
                        <a:ea typeface="Calibri"/>
                        <a:cs typeface="Calibri"/>
                      </a:endParaRPr>
                    </a:p>
                  </a:txBody>
                  <a:tcPr marL="76200" marR="76200" marT="38100" marB="38100" anchor="ctr">
                    <a:solidFill>
                      <a:srgbClr val="0068B0"/>
                    </a:solidFill>
                  </a:tcPr>
                </a:tc>
                <a:tc>
                  <a:txBody>
                    <a:bodyPr/>
                    <a:lstStyle/>
                    <a:p>
                      <a:pPr algn="ctr">
                        <a:buNone/>
                      </a:pPr>
                      <a:r>
                        <a:rPr sz="1500" b="1">
                          <a:solidFill>
                            <a:srgbClr val="FFFFFF"/>
                          </a:solidFill>
                          <a:latin typeface="Calibri"/>
                          <a:ea typeface="Calibri"/>
                          <a:cs typeface="Calibri"/>
                        </a:rPr>
                        <a:t>#Items</a:t>
                      </a:r>
                      <a:endParaRPr sz="1200" b="1">
                        <a:solidFill>
                          <a:srgbClr val="FFFFFF"/>
                        </a:solidFill>
                        <a:latin typeface="Calibri"/>
                        <a:ea typeface="Calibri"/>
                        <a:cs typeface="Calibri"/>
                      </a:endParaRPr>
                    </a:p>
                  </a:txBody>
                  <a:tcPr marL="76200" marR="76200" marT="38100" marB="38100" anchor="ctr">
                    <a:solidFill>
                      <a:srgbClr val="0068B0"/>
                    </a:solidFill>
                  </a:tcPr>
                </a:tc>
                <a:tc>
                  <a:txBody>
                    <a:bodyPr/>
                    <a:lstStyle/>
                    <a:p>
                      <a:pPr algn="ctr">
                        <a:buNone/>
                      </a:pPr>
                      <a:r>
                        <a:rPr sz="1500" b="1">
                          <a:solidFill>
                            <a:srgbClr val="FFFFFF"/>
                          </a:solidFill>
                          <a:latin typeface="Calibri"/>
                          <a:ea typeface="Calibri"/>
                          <a:cs typeface="Calibri"/>
                        </a:rPr>
                        <a:t>#Inter.</a:t>
                      </a:r>
                      <a:endParaRPr sz="1200" b="1">
                        <a:solidFill>
                          <a:srgbClr val="FFFFFF"/>
                        </a:solidFill>
                        <a:latin typeface="Calibri"/>
                        <a:ea typeface="Calibri"/>
                        <a:cs typeface="Calibri"/>
                      </a:endParaRPr>
                    </a:p>
                  </a:txBody>
                  <a:tcPr marL="76200" marR="76200" marT="38100" marB="38100" anchor="ctr">
                    <a:solidFill>
                      <a:srgbClr val="0068B0"/>
                    </a:solidFill>
                  </a:tcPr>
                </a:tc>
                <a:tc>
                  <a:txBody>
                    <a:bodyPr/>
                    <a:lstStyle/>
                    <a:p>
                      <a:pPr algn="ctr">
                        <a:buNone/>
                      </a:pPr>
                      <a:r>
                        <a:rPr sz="1500" b="1">
                          <a:solidFill>
                            <a:srgbClr val="FFFFFF"/>
                          </a:solidFill>
                          <a:latin typeface="Calibri"/>
                          <a:ea typeface="Calibri"/>
                          <a:cs typeface="Calibri"/>
                        </a:rPr>
                        <a:t>Avg. len</a:t>
                      </a:r>
                      <a:endParaRPr sz="1200" b="1">
                        <a:solidFill>
                          <a:srgbClr val="FFFFFF"/>
                        </a:solidFill>
                        <a:latin typeface="Calibri"/>
                        <a:ea typeface="Calibri"/>
                        <a:cs typeface="Calibri"/>
                      </a:endParaRPr>
                    </a:p>
                  </a:txBody>
                  <a:tcPr marL="76200" marR="76200" marT="38100" marB="38100" anchor="ctr">
                    <a:solidFill>
                      <a:srgbClr val="0068B0"/>
                    </a:solidFill>
                  </a:tcPr>
                </a:tc>
                <a:extLst>
                  <a:ext uri="{0D108BD9-81ED-4DB2-BD59-A6C34878D82A}">
                    <a16:rowId xmlns:a16="http://schemas.microsoft.com/office/drawing/2014/main" val="10000"/>
                  </a:ext>
                </a:extLst>
              </a:tr>
              <a:tr h="468710">
                <a:tc>
                  <a:txBody>
                    <a:bodyPr/>
                    <a:lstStyle/>
                    <a:p>
                      <a:pPr algn="l">
                        <a:buNone/>
                      </a:pPr>
                      <a:r>
                        <a:rPr sz="1500" b="1">
                          <a:solidFill>
                            <a:srgbClr val="1F2933"/>
                          </a:solidFill>
                          <a:latin typeface="Calibri"/>
                          <a:ea typeface="Calibri"/>
                          <a:cs typeface="Calibri"/>
                        </a:rPr>
                        <a:t>Amazon Beauty</a:t>
                      </a:r>
                      <a:endParaRPr sz="1200" b="1">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22,363</a:t>
                      </a:r>
                      <a:endParaRPr sz="120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12,101</a:t>
                      </a:r>
                      <a:endParaRPr sz="120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198,502</a:t>
                      </a:r>
                      <a:endParaRPr sz="120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8.88</a:t>
                      </a:r>
                      <a:endParaRPr sz="1200" b="0">
                        <a:solidFill>
                          <a:srgbClr val="1F2933"/>
                        </a:solidFill>
                        <a:latin typeface="Calibri"/>
                        <a:ea typeface="Calibri"/>
                        <a:cs typeface="Calibri"/>
                      </a:endParaRPr>
                    </a:p>
                  </a:txBody>
                  <a:tcPr marL="76200" marR="76200" marT="38100" marB="38100" anchor="ctr">
                    <a:solidFill>
                      <a:srgbClr val="FFFFFF"/>
                    </a:solidFill>
                  </a:tcPr>
                </a:tc>
                <a:extLst>
                  <a:ext uri="{0D108BD9-81ED-4DB2-BD59-A6C34878D82A}">
                    <a16:rowId xmlns:a16="http://schemas.microsoft.com/office/drawing/2014/main" val="10001"/>
                  </a:ext>
                </a:extLst>
              </a:tr>
              <a:tr h="468710">
                <a:tc>
                  <a:txBody>
                    <a:bodyPr/>
                    <a:lstStyle/>
                    <a:p>
                      <a:pPr algn="l">
                        <a:buNone/>
                      </a:pPr>
                      <a:r>
                        <a:rPr sz="1500" b="1">
                          <a:solidFill>
                            <a:srgbClr val="1F2933"/>
                          </a:solidFill>
                          <a:latin typeface="Calibri"/>
                          <a:ea typeface="Calibri"/>
                          <a:cs typeface="Calibri"/>
                        </a:rPr>
                        <a:t>MovieLens-1M</a:t>
                      </a:r>
                      <a:endParaRPr sz="1200" b="1">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6,040</a:t>
                      </a:r>
                      <a:endParaRPr sz="120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3,706</a:t>
                      </a:r>
                      <a:endParaRPr sz="120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1,000,209</a:t>
                      </a:r>
                      <a:endParaRPr sz="120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165.6</a:t>
                      </a:r>
                      <a:endParaRPr sz="1200" b="0">
                        <a:solidFill>
                          <a:srgbClr val="1F2933"/>
                        </a:solidFill>
                        <a:latin typeface="Calibri"/>
                        <a:ea typeface="Calibri"/>
                        <a:cs typeface="Calibri"/>
                      </a:endParaRPr>
                    </a:p>
                  </a:txBody>
                  <a:tcPr marL="76200" marR="76200" marT="38100" marB="38100" anchor="ctr">
                    <a:solidFill>
                      <a:srgbClr val="F2F6FB"/>
                    </a:solidFill>
                  </a:tcPr>
                </a:tc>
                <a:extLst>
                  <a:ext uri="{0D108BD9-81ED-4DB2-BD59-A6C34878D82A}">
                    <a16:rowId xmlns:a16="http://schemas.microsoft.com/office/drawing/2014/main" val="10002"/>
                  </a:ext>
                </a:extLst>
              </a:tr>
              <a:tr h="468710">
                <a:tc>
                  <a:txBody>
                    <a:bodyPr/>
                    <a:lstStyle/>
                    <a:p>
                      <a:pPr algn="l">
                        <a:buNone/>
                      </a:pPr>
                      <a:r>
                        <a:rPr sz="1500" b="1">
                          <a:solidFill>
                            <a:srgbClr val="1F2933"/>
                          </a:solidFill>
                          <a:latin typeface="Calibri"/>
                          <a:ea typeface="Calibri"/>
                          <a:cs typeface="Calibri"/>
                        </a:rPr>
                        <a:t>RetailRocket</a:t>
                      </a:r>
                      <a:endParaRPr sz="1200" b="1">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1,404,179</a:t>
                      </a:r>
                      <a:endParaRPr sz="120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234,838</a:t>
                      </a:r>
                      <a:endParaRPr sz="120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2,132,127</a:t>
                      </a:r>
                      <a:endParaRPr sz="120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1.52</a:t>
                      </a:r>
                      <a:endParaRPr sz="1200" b="0">
                        <a:solidFill>
                          <a:srgbClr val="1F2933"/>
                        </a:solidFill>
                        <a:latin typeface="Calibri"/>
                        <a:ea typeface="Calibri"/>
                        <a:cs typeface="Calibri"/>
                      </a:endParaRPr>
                    </a:p>
                  </a:txBody>
                  <a:tcPr marL="76200" marR="76200" marT="38100" marB="38100" anchor="ctr">
                    <a:solidFill>
                      <a:srgbClr val="FFFFFF"/>
                    </a:solidFill>
                  </a:tcPr>
                </a:tc>
                <a:extLst>
                  <a:ext uri="{0D108BD9-81ED-4DB2-BD59-A6C34878D82A}">
                    <a16:rowId xmlns:a16="http://schemas.microsoft.com/office/drawing/2014/main" val="10003"/>
                  </a:ext>
                </a:extLst>
              </a:tr>
            </a:tbl>
          </a:graphicData>
        </a:graphic>
      </p:graphicFrame>
      <p:sp>
        <p:nvSpPr>
          <p:cNvPr id="13" name="Rounded Rectangle 12">
            <a:extLst>
              <a:ext uri="{FF2B5EF4-FFF2-40B4-BE49-F238E27FC236}">
                <a16:creationId xmlns:a16="http://schemas.microsoft.com/office/drawing/2014/main" id="{0693F177-CB39-4D2C-AB05-62A94500E8B1}"/>
              </a:ext>
            </a:extLst>
          </p:cNvPr>
          <p:cNvSpPr>
            <a:spLocks noGrp="1"/>
          </p:cNvSpPr>
          <p:nvPr/>
        </p:nvSpPr>
        <p:spPr>
          <a:xfrm>
            <a:off x="7059613" y="2017713"/>
            <a:ext cx="4565650" cy="3702050"/>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TextBox 13">
            <a:extLst>
              <a:ext uri="{FF2B5EF4-FFF2-40B4-BE49-F238E27FC236}">
                <a16:creationId xmlns:a16="http://schemas.microsoft.com/office/drawing/2014/main" id="{D3B33382-221D-4B3C-9381-5FDF8FE81230}"/>
              </a:ext>
            </a:extLst>
          </p:cNvPr>
          <p:cNvSpPr>
            <a:spLocks noGrp="1"/>
          </p:cNvSpPr>
          <p:nvPr/>
        </p:nvSpPr>
        <p:spPr>
          <a:xfrm>
            <a:off x="7334250" y="2217738"/>
            <a:ext cx="4016375" cy="4221277"/>
          </a:xfrm>
          <a:prstGeom prst="rect">
            <a:avLst/>
          </a:prstGeom>
          <a:noFill/>
        </p:spPr>
        <p:txBody>
          <a:bodyPr wrap="square" lIns="0" tIns="0" rIns="0" bIns="0" anchor="t">
            <a:noAutofit/>
          </a:bodyPr>
          <a:lstStyle/>
          <a:p>
            <a:pPr>
              <a:spcAft>
                <a:spcPts val="650"/>
              </a:spcAft>
              <a:defRPr sz="1650">
                <a:latin typeface="Calibri"/>
                <a:ea typeface="Calibri"/>
                <a:cs typeface="Calibri"/>
              </a:defRPr>
            </a:pPr>
            <a:r>
              <a:rPr sz="1650" b="1">
                <a:solidFill>
                  <a:srgbClr val="006CAF"/>
                </a:solidFill>
                <a:latin typeface="Calibri"/>
                <a:ea typeface="Calibri"/>
                <a:cs typeface="Calibri"/>
              </a:rPr>
              <a:t>Sequential baselines
</a:t>
            </a:r>
            <a:r>
              <a:rPr sz="1650">
                <a:solidFill>
                  <a:srgbClr val="27313D"/>
                </a:solidFill>
                <a:latin typeface="Calibri"/>
                <a:ea typeface="Calibri"/>
                <a:cs typeface="Calibri"/>
              </a:rPr>
              <a:t>GRU4Rec, FEARec, SRGNN
GLINT-RU, SIGMA, SASRec</a:t>
            </a:r>
          </a:p>
          <a:p>
            <a:pPr>
              <a:spcAft>
                <a:spcPts val="650"/>
              </a:spcAft>
              <a:defRPr sz="1650">
                <a:latin typeface="Calibri"/>
                <a:ea typeface="Calibri"/>
                <a:cs typeface="Calibri"/>
              </a:defRPr>
            </a:pPr>
            <a:r>
              <a:rPr sz="1650" b="1">
                <a:solidFill>
                  <a:srgbClr val="006CAF"/>
                </a:solidFill>
                <a:latin typeface="Calibri"/>
                <a:ea typeface="Calibri"/>
                <a:cs typeface="Calibri"/>
              </a:rPr>
              <a:t>Distortion-aware baselines
</a:t>
            </a:r>
            <a:r>
              <a:rPr sz="1650">
                <a:solidFill>
                  <a:srgbClr val="27313D"/>
                </a:solidFill>
                <a:latin typeface="Calibri"/>
                <a:ea typeface="Calibri"/>
                <a:cs typeface="Calibri"/>
              </a:rPr>
              <a:t>USR: debiasing
STEAM: denoising</a:t>
            </a:r>
          </a:p>
        </p:txBody>
      </p:sp>
      <p:sp>
        <p:nvSpPr>
          <p:cNvPr id="16429" name="text">
            <a:extLst>
              <a:ext uri="{FF2B5EF4-FFF2-40B4-BE49-F238E27FC236}">
                <a16:creationId xmlns:a16="http://schemas.microsoft.com/office/drawing/2014/main" id="{A49030B9-BF50-4C7F-A035-5F090FF71873}"/>
              </a:ext>
            </a:extLst>
          </p:cNvPr>
          <p:cNvSpPr>
            <a:spLocks noGrp="1"/>
          </p:cNvSpPr>
          <p:nvPr/>
        </p:nvSpPr>
        <p:spPr>
          <a:xfrm>
            <a:off x="566738" y="4440238"/>
            <a:ext cx="6126162" cy="1279525"/>
          </a:xfrm>
          <a:prstGeom prst="rect">
            <a:avLst/>
          </a:prstGeom>
          <a:noFill/>
          <a:ln w="0">
            <a:noFill/>
          </a:ln>
        </p:spPr>
        <p:txBody>
          <a:bodyPr wrap="square" lIns="0" tIns="0" rIns="0" bIns="0" anchor="t">
            <a:noAutofit/>
          </a:bodyPr>
          <a:lstStyle/>
          <a:p>
            <a:pPr>
              <a:buNone/>
              <a:defRPr sz="1425" b="0">
                <a:solidFill>
                  <a:srgbClr val="27313D"/>
                </a:solidFill>
                <a:latin typeface="Calibri"/>
                <a:ea typeface="Calibri"/>
                <a:cs typeface="Calibri"/>
              </a:defRPr>
            </a:pPr>
            <a:r>
              <a:rPr sz="1650" b="0">
                <a:solidFill>
                  <a:srgbClr val="27313D"/>
                </a:solidFill>
                <a:latin typeface="Calibri"/>
                <a:ea typeface="Calibri"/>
                <a:cs typeface="Calibri"/>
              </a:rPr>
              <a:t>Dataset characteristics</a:t>
            </a:r>
          </a:p>
          <a:p>
            <a:pPr>
              <a:buNone/>
              <a:defRPr sz="1425" b="0">
                <a:solidFill>
                  <a:srgbClr val="27313D"/>
                </a:solidFill>
                <a:latin typeface="Calibri"/>
                <a:ea typeface="Calibri"/>
                <a:cs typeface="Calibri"/>
              </a:defRPr>
            </a:pPr>
            <a:r>
              <a:rPr sz="1650" b="0">
                <a:solidFill>
                  <a:srgbClr val="27313D"/>
                </a:solidFill>
                <a:latin typeface="Calibri"/>
                <a:ea typeface="Calibri"/>
                <a:cs typeface="Calibri"/>
              </a:rPr>
              <a:t>Reported history lengths vary greatly.</a:t>
            </a:r>
          </a:p>
          <a:p>
            <a:endParaRPr sz="1650" b="0">
              <a:solidFill>
                <a:srgbClr val="27313D"/>
              </a:solidFill>
              <a:latin typeface="Calibri"/>
              <a:ea typeface="Calibri"/>
              <a:cs typeface="Calibri"/>
            </a:endParaRPr>
          </a:p>
          <a:p>
            <a:pPr>
              <a:buNone/>
              <a:defRPr sz="1425" b="0">
                <a:solidFill>
                  <a:srgbClr val="27313D"/>
                </a:solidFill>
                <a:latin typeface="Calibri"/>
                <a:ea typeface="Calibri"/>
                <a:cs typeface="Calibri"/>
              </a:defRPr>
            </a:pPr>
            <a:r>
              <a:rPr sz="1650" b="0">
                <a:solidFill>
                  <a:srgbClr val="27313D"/>
                </a:solidFill>
                <a:latin typeface="Calibri"/>
                <a:ea typeface="Calibri"/>
                <a:cs typeface="Calibri"/>
              </a:rPr>
              <a:t>Protocol</a:t>
            </a:r>
          </a:p>
          <a:p>
            <a:pPr>
              <a:buNone/>
              <a:defRPr sz="1425" b="0">
                <a:solidFill>
                  <a:srgbClr val="27313D"/>
                </a:solidFill>
                <a:latin typeface="Calibri"/>
                <a:ea typeface="Calibri"/>
                <a:cs typeface="Calibri"/>
              </a:defRPr>
            </a:pPr>
            <a:r>
              <a:rPr sz="1650" b="0">
                <a:solidFill>
                  <a:srgbClr val="27313D"/>
                </a:solidFill>
                <a:latin typeface="Calibri"/>
                <a:ea typeface="Calibri"/>
                <a:cs typeface="Calibri"/>
              </a:rPr>
              <a:t>Leave-one-out. Recall, NDCG and MRR at 5, 10 and 20.</a:t>
            </a:r>
          </a:p>
        </p:txBody>
      </p:sp>
      <p:sp>
        <p:nvSpPr>
          <p:cNvPr id="16430" name="Page number">
            <a:extLst>
              <a:ext uri="{FF2B5EF4-FFF2-40B4-BE49-F238E27FC236}">
                <a16:creationId xmlns:a16="http://schemas.microsoft.com/office/drawing/2014/main" id="{6F8364C4-8DB0-4960-AEE0-F5619B7335EE}"/>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20 / 37</a:t>
            </a:r>
          </a:p>
        </p:txBody>
      </p:sp>
    </p:spTree>
    <p:extLst>
      <p:ext uri="{BB962C8B-B14F-4D97-AF65-F5344CB8AC3E}">
        <p14:creationId xmlns:p14="http://schemas.microsoft.com/office/powerpoint/2010/main" val="196504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3C4D5C3B-9ADA-4299-B42B-67A9247E5456}"/>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EXPERIMENTS</a:t>
            </a:r>
          </a:p>
        </p:txBody>
      </p:sp>
      <p:sp>
        <p:nvSpPr>
          <p:cNvPr id="2064" name="Slide title">
            <a:extLst>
              <a:ext uri="{FF2B5EF4-FFF2-40B4-BE49-F238E27FC236}">
                <a16:creationId xmlns:a16="http://schemas.microsoft.com/office/drawing/2014/main" id="{24CF96A4-46A7-4477-B039-2DBBB2BDD395}"/>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Evaluation Protocol and Ranking Metrics</a:t>
            </a:r>
          </a:p>
        </p:txBody>
      </p:sp>
      <p:sp>
        <p:nvSpPr>
          <p:cNvPr id="2065" name="Introduction">
            <a:extLst>
              <a:ext uri="{FF2B5EF4-FFF2-40B4-BE49-F238E27FC236}">
                <a16:creationId xmlns:a16="http://schemas.microsoft.com/office/drawing/2014/main" id="{74A4D54F-44C0-4758-84AB-D09E86054110}"/>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Leave-one-out uses the final interaction for test and the preceding one for validation</a:t>
            </a:r>
          </a:p>
        </p:txBody>
      </p:sp>
      <p:graphicFrame>
        <p:nvGraphicFramePr>
          <p:cNvPr id="2078" name="表格 2077"/>
          <p:cNvGraphicFramePr/>
          <p:nvPr/>
        </p:nvGraphicFramePr>
        <p:xfrm>
          <a:off x="571500" y="2638425"/>
          <a:ext cx="11049000" cy="2552700"/>
        </p:xfrm>
        <a:graphic>
          <a:graphicData uri="http://schemas.openxmlformats.org/drawingml/2006/table">
            <a:tbl>
              <a:tblPr firstRow="1"/>
              <a:tblGrid>
                <a:gridCol w="2190750">
                  <a:extLst>
                    <a:ext uri="{9D8B030D-6E8A-4147-A177-3AD203B41FA5}">
                      <a16:colId xmlns:a16="http://schemas.microsoft.com/office/drawing/2014/main" val="20000"/>
                    </a:ext>
                  </a:extLst>
                </a:gridCol>
                <a:gridCol w="4476750">
                  <a:extLst>
                    <a:ext uri="{9D8B030D-6E8A-4147-A177-3AD203B41FA5}">
                      <a16:colId xmlns:a16="http://schemas.microsoft.com/office/drawing/2014/main" val="20001"/>
                    </a:ext>
                  </a:extLst>
                </a:gridCol>
                <a:gridCol w="4381500">
                  <a:extLst>
                    <a:ext uri="{9D8B030D-6E8A-4147-A177-3AD203B41FA5}">
                      <a16:colId xmlns:a16="http://schemas.microsoft.com/office/drawing/2014/main" val="20002"/>
                    </a:ext>
                  </a:extLst>
                </a:gridCol>
              </a:tblGrid>
              <a:tr h="638175">
                <a:tc>
                  <a:txBody>
                    <a:bodyPr/>
                    <a:lstStyle/>
                    <a:p>
                      <a:r>
                        <a:rPr sz="1800" b="1">
                          <a:solidFill>
                            <a:srgbClr val="FFFFFF"/>
                          </a:solidFill>
                          <a:latin typeface="Calibri"/>
                          <a:ea typeface="Calibri"/>
                          <a:cs typeface="Calibri"/>
                        </a:rPr>
                        <a:t>Metric</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What it measures</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Example: target at rank 3, K = 5</a:t>
                      </a:r>
                    </a:p>
                  </a:txBody>
                  <a:tcPr marL="76200" marR="76200" marT="38100" marB="38100" anchor="ctr">
                    <a:solidFill>
                      <a:srgbClr val="006CAF"/>
                    </a:solidFill>
                  </a:tcPr>
                </a:tc>
                <a:extLst>
                  <a:ext uri="{0D108BD9-81ED-4DB2-BD59-A6C34878D82A}">
                    <a16:rowId xmlns:a16="http://schemas.microsoft.com/office/drawing/2014/main" val="10000"/>
                  </a:ext>
                </a:extLst>
              </a:tr>
              <a:tr h="638175">
                <a:tc>
                  <a:txBody>
                    <a:bodyPr/>
                    <a:lstStyle/>
                    <a:p>
                      <a:r>
                        <a:rPr sz="1800" b="1">
                          <a:solidFill>
                            <a:srgbClr val="27313D"/>
                          </a:solidFill>
                          <a:latin typeface="Calibri"/>
                          <a:ea typeface="Calibri"/>
                          <a:cs typeface="Calibri"/>
                        </a:rPr>
                        <a:t>Recall@K</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Held-out item appears in the top K</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1</a:t>
                      </a:r>
                    </a:p>
                  </a:txBody>
                  <a:tcPr marL="76200" marR="76200" marT="38100" marB="38100" anchor="ctr">
                    <a:solidFill>
                      <a:srgbClr val="FFFFFF"/>
                    </a:solidFill>
                  </a:tcPr>
                </a:tc>
                <a:extLst>
                  <a:ext uri="{0D108BD9-81ED-4DB2-BD59-A6C34878D82A}">
                    <a16:rowId xmlns:a16="http://schemas.microsoft.com/office/drawing/2014/main" val="10001"/>
                  </a:ext>
                </a:extLst>
              </a:tr>
              <a:tr h="638175">
                <a:tc>
                  <a:txBody>
                    <a:bodyPr/>
                    <a:lstStyle/>
                    <a:p>
                      <a:r>
                        <a:rPr sz="1800" b="1">
                          <a:solidFill>
                            <a:srgbClr val="27313D"/>
                          </a:solidFill>
                          <a:latin typeface="Calibri"/>
                          <a:ea typeface="Calibri"/>
                          <a:cs typeface="Calibri"/>
                        </a:rPr>
                        <a:t>NDCG@K</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Hit quality with logarithmic rank discount</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1 / log₂(4) = 0.5</a:t>
                      </a:r>
                    </a:p>
                  </a:txBody>
                  <a:tcPr marL="76200" marR="76200" marT="38100" marB="38100" anchor="ctr">
                    <a:solidFill>
                      <a:srgbClr val="EFF4FA"/>
                    </a:solidFill>
                  </a:tcPr>
                </a:tc>
                <a:extLst>
                  <a:ext uri="{0D108BD9-81ED-4DB2-BD59-A6C34878D82A}">
                    <a16:rowId xmlns:a16="http://schemas.microsoft.com/office/drawing/2014/main" val="10002"/>
                  </a:ext>
                </a:extLst>
              </a:tr>
              <a:tr h="638175">
                <a:tc>
                  <a:txBody>
                    <a:bodyPr/>
                    <a:lstStyle/>
                    <a:p>
                      <a:r>
                        <a:rPr sz="1800" b="1">
                          <a:solidFill>
                            <a:srgbClr val="27313D"/>
                          </a:solidFill>
                          <a:latin typeface="Calibri"/>
                          <a:ea typeface="Calibri"/>
                          <a:cs typeface="Calibri"/>
                        </a:rPr>
                        <a:t>MRR@K</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Reciprocal rank of the held-out item</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1 / 3 ≈ 0.333</a:t>
                      </a:r>
                    </a:p>
                  </a:txBody>
                  <a:tcPr marL="76200" marR="76200" marT="38100" marB="38100" anchor="ctr">
                    <a:solidFill>
                      <a:srgbClr val="FFFFFF"/>
                    </a:solidFill>
                  </a:tcPr>
                </a:tc>
                <a:extLst>
                  <a:ext uri="{0D108BD9-81ED-4DB2-BD59-A6C34878D82A}">
                    <a16:rowId xmlns:a16="http://schemas.microsoft.com/office/drawing/2014/main" val="10003"/>
                  </a:ext>
                </a:extLst>
              </a:tr>
            </a:tbl>
          </a:graphicData>
        </a:graphic>
      </p:graphicFrame>
      <p:sp>
        <p:nvSpPr>
          <p:cNvPr id="2067" name="Interpretation note">
            <a:extLst>
              <a:ext uri="{FF2B5EF4-FFF2-40B4-BE49-F238E27FC236}">
                <a16:creationId xmlns:a16="http://schemas.microsoft.com/office/drawing/2014/main" id="{ED2FD31C-0D12-4168-8B90-DCBA8D18812D}"/>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With one held-out target, all three are zero if its rank is greater than K. Average over evaluated cases.</a:t>
            </a:r>
          </a:p>
        </p:txBody>
      </p:sp>
      <p:sp>
        <p:nvSpPr>
          <p:cNvPr id="2068" name="Page number">
            <a:extLst>
              <a:ext uri="{FF2B5EF4-FFF2-40B4-BE49-F238E27FC236}">
                <a16:creationId xmlns:a16="http://schemas.microsoft.com/office/drawing/2014/main" id="{F5EF3E5F-C5AF-4247-B0B9-07A041F837BA}"/>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21 / 37</a:t>
            </a:r>
          </a:p>
        </p:txBody>
      </p:sp>
    </p:spTree>
    <p:extLst>
      <p:ext uri="{BB962C8B-B14F-4D97-AF65-F5344CB8AC3E}">
        <p14:creationId xmlns:p14="http://schemas.microsoft.com/office/powerpoint/2010/main" val="1594357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8EA7964C-1591-4750-B390-2ABCE260FD41}"/>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EXPERIMENTS / RQ1</a:t>
            </a:r>
          </a:p>
        </p:txBody>
      </p:sp>
      <p:sp>
        <p:nvSpPr>
          <p:cNvPr id="2064" name="Slide title">
            <a:extLst>
              <a:ext uri="{FF2B5EF4-FFF2-40B4-BE49-F238E27FC236}">
                <a16:creationId xmlns:a16="http://schemas.microsoft.com/office/drawing/2014/main" id="{EEC87410-822D-45B2-808E-DC08A2779D3D}"/>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Overall Results across 27 Comparisons</a:t>
            </a:r>
          </a:p>
        </p:txBody>
      </p:sp>
      <p:sp>
        <p:nvSpPr>
          <p:cNvPr id="2065" name="Introduction">
            <a:extLst>
              <a:ext uri="{FF2B5EF4-FFF2-40B4-BE49-F238E27FC236}">
                <a16:creationId xmlns:a16="http://schemas.microsoft.com/office/drawing/2014/main" id="{453F5BA5-6A9F-41E4-A4DF-CC2CFAC82C5C}"/>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DARM achieves the highest reported score in 25 of 27 metric–dataset comparisons</a:t>
            </a:r>
          </a:p>
        </p:txBody>
      </p:sp>
      <p:graphicFrame>
        <p:nvGraphicFramePr>
          <p:cNvPr id="2078" name="表格 2077"/>
          <p:cNvGraphicFramePr/>
          <p:nvPr/>
        </p:nvGraphicFramePr>
        <p:xfrm>
          <a:off x="571500" y="2638425"/>
          <a:ext cx="11049000" cy="2552700"/>
        </p:xfrm>
        <a:graphic>
          <a:graphicData uri="http://schemas.openxmlformats.org/drawingml/2006/table">
            <a:tbl>
              <a:tblPr firstRow="1"/>
              <a:tblGrid>
                <a:gridCol w="266700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gridCol w="3714750">
                  <a:extLst>
                    <a:ext uri="{9D8B030D-6E8A-4147-A177-3AD203B41FA5}">
                      <a16:colId xmlns:a16="http://schemas.microsoft.com/office/drawing/2014/main" val="20003"/>
                    </a:ext>
                  </a:extLst>
                </a:gridCol>
              </a:tblGrid>
              <a:tr h="638175">
                <a:tc>
                  <a:txBody>
                    <a:bodyPr/>
                    <a:lstStyle/>
                    <a:p>
                      <a:r>
                        <a:rPr sz="1800" b="1">
                          <a:solidFill>
                            <a:srgbClr val="FFFFFF"/>
                          </a:solidFill>
                          <a:latin typeface="Calibri"/>
                          <a:ea typeface="Calibri"/>
                          <a:cs typeface="Calibri"/>
                        </a:rPr>
                        <a:t>Dataset</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Best scores</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Significant wins*</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Relative change</a:t>
                      </a:r>
                    </a:p>
                  </a:txBody>
                  <a:tcPr marL="76200" marR="76200" marT="38100" marB="38100" anchor="ctr">
                    <a:solidFill>
                      <a:srgbClr val="006CAF"/>
                    </a:solidFill>
                  </a:tcPr>
                </a:tc>
                <a:extLst>
                  <a:ext uri="{0D108BD9-81ED-4DB2-BD59-A6C34878D82A}">
                    <a16:rowId xmlns:a16="http://schemas.microsoft.com/office/drawing/2014/main" val="10000"/>
                  </a:ext>
                </a:extLst>
              </a:tr>
              <a:tr h="638175">
                <a:tc>
                  <a:txBody>
                    <a:bodyPr/>
                    <a:lstStyle/>
                    <a:p>
                      <a:r>
                        <a:rPr sz="1800" b="1">
                          <a:solidFill>
                            <a:srgbClr val="27313D"/>
                          </a:solidFill>
                          <a:latin typeface="Calibri"/>
                          <a:ea typeface="Calibri"/>
                          <a:cs typeface="Calibri"/>
                        </a:rPr>
                        <a:t>Amazon Beauty</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8 / 9</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6 / 9</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−0.14% to +2.44%</a:t>
                      </a:r>
                    </a:p>
                  </a:txBody>
                  <a:tcPr marL="76200" marR="76200" marT="38100" marB="38100" anchor="ctr">
                    <a:solidFill>
                      <a:srgbClr val="FFFFFF"/>
                    </a:solidFill>
                  </a:tcPr>
                </a:tc>
                <a:extLst>
                  <a:ext uri="{0D108BD9-81ED-4DB2-BD59-A6C34878D82A}">
                    <a16:rowId xmlns:a16="http://schemas.microsoft.com/office/drawing/2014/main" val="10001"/>
                  </a:ext>
                </a:extLst>
              </a:tr>
              <a:tr h="638175">
                <a:tc>
                  <a:txBody>
                    <a:bodyPr/>
                    <a:lstStyle/>
                    <a:p>
                      <a:r>
                        <a:rPr sz="1800" b="1">
                          <a:solidFill>
                            <a:srgbClr val="27313D"/>
                          </a:solidFill>
                          <a:latin typeface="Calibri"/>
                          <a:ea typeface="Calibri"/>
                          <a:cs typeface="Calibri"/>
                        </a:rPr>
                        <a:t>MovieLens-1M</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8 / 9</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8 / 9</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−0.16% to +1.99%</a:t>
                      </a:r>
                    </a:p>
                  </a:txBody>
                  <a:tcPr marL="76200" marR="76200" marT="38100" marB="38100" anchor="ctr">
                    <a:solidFill>
                      <a:srgbClr val="EFF4FA"/>
                    </a:solidFill>
                  </a:tcPr>
                </a:tc>
                <a:extLst>
                  <a:ext uri="{0D108BD9-81ED-4DB2-BD59-A6C34878D82A}">
                    <a16:rowId xmlns:a16="http://schemas.microsoft.com/office/drawing/2014/main" val="10002"/>
                  </a:ext>
                </a:extLst>
              </a:tr>
              <a:tr h="638175">
                <a:tc>
                  <a:txBody>
                    <a:bodyPr/>
                    <a:lstStyle/>
                    <a:p>
                      <a:r>
                        <a:rPr sz="1800" b="1">
                          <a:solidFill>
                            <a:srgbClr val="27313D"/>
                          </a:solidFill>
                          <a:latin typeface="Calibri"/>
                          <a:ea typeface="Calibri"/>
                          <a:cs typeface="Calibri"/>
                        </a:rPr>
                        <a:t>RetailRocket</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9 / 9</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9 / 9</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+1.49% to +2.95%</a:t>
                      </a:r>
                    </a:p>
                  </a:txBody>
                  <a:tcPr marL="76200" marR="76200" marT="38100" marB="38100" anchor="ctr">
                    <a:solidFill>
                      <a:srgbClr val="FFFFFF"/>
                    </a:solidFill>
                  </a:tcPr>
                </a:tc>
                <a:extLst>
                  <a:ext uri="{0D108BD9-81ED-4DB2-BD59-A6C34878D82A}">
                    <a16:rowId xmlns:a16="http://schemas.microsoft.com/office/drawing/2014/main" val="10003"/>
                  </a:ext>
                </a:extLst>
              </a:tr>
            </a:tbl>
          </a:graphicData>
        </a:graphic>
      </p:graphicFrame>
      <p:sp>
        <p:nvSpPr>
          <p:cNvPr id="2067" name="Interpretation note">
            <a:extLst>
              <a:ext uri="{FF2B5EF4-FFF2-40B4-BE49-F238E27FC236}">
                <a16:creationId xmlns:a16="http://schemas.microsoft.com/office/drawing/2014/main" id="{0B4064B4-F400-47D2-AFE6-24072DD7C2EE}"/>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Relative change is against the strongest baseline in each row. The paper marks significance at p &lt; 0.05.</a:t>
            </a:r>
          </a:p>
        </p:txBody>
      </p:sp>
      <p:sp>
        <p:nvSpPr>
          <p:cNvPr id="2068" name="Page number">
            <a:extLst>
              <a:ext uri="{FF2B5EF4-FFF2-40B4-BE49-F238E27FC236}">
                <a16:creationId xmlns:a16="http://schemas.microsoft.com/office/drawing/2014/main" id="{031C660E-3662-4A62-BF28-32289334B194}"/>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22 / 37</a:t>
            </a:r>
          </a:p>
        </p:txBody>
      </p:sp>
    </p:spTree>
    <p:extLst>
      <p:ext uri="{BB962C8B-B14F-4D97-AF65-F5344CB8AC3E}">
        <p14:creationId xmlns:p14="http://schemas.microsoft.com/office/powerpoint/2010/main" val="1594357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D0D3FFD3-1C09-41C4-A56D-30183B2DE8BD}"/>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EXPERIMENTS / RQ1</a:t>
            </a:r>
          </a:p>
        </p:txBody>
      </p:sp>
      <p:sp>
        <p:nvSpPr>
          <p:cNvPr id="2064" name="Slide title">
            <a:extLst>
              <a:ext uri="{FF2B5EF4-FFF2-40B4-BE49-F238E27FC236}">
                <a16:creationId xmlns:a16="http://schemas.microsoft.com/office/drawing/2014/main" id="{3E598E8F-A03B-4122-9418-B1658A2CBCA2}"/>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A Closer Look at Performance at K = 10</a:t>
            </a:r>
          </a:p>
        </p:txBody>
      </p:sp>
      <p:sp>
        <p:nvSpPr>
          <p:cNvPr id="2065" name="Introduction">
            <a:extLst>
              <a:ext uri="{FF2B5EF4-FFF2-40B4-BE49-F238E27FC236}">
                <a16:creationId xmlns:a16="http://schemas.microsoft.com/office/drawing/2014/main" id="{52F1E4E4-6450-46F0-A160-5D9B28B7E5BD}"/>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The strongest comparison method varies across datasets and metrics</a:t>
            </a:r>
          </a:p>
        </p:txBody>
      </p:sp>
      <p:graphicFrame>
        <p:nvGraphicFramePr>
          <p:cNvPr id="2078" name="表格 2077"/>
          <p:cNvGraphicFramePr/>
          <p:nvPr/>
        </p:nvGraphicFramePr>
        <p:xfrm>
          <a:off x="571500" y="2486025"/>
          <a:ext cx="11049000" cy="3200400"/>
        </p:xfrm>
        <a:graphic>
          <a:graphicData uri="http://schemas.openxmlformats.org/drawingml/2006/table">
            <a:tbl>
              <a:tblPr firstRow="1"/>
              <a:tblGrid>
                <a:gridCol w="333375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00250">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gridCol w="2000250">
                  <a:extLst>
                    <a:ext uri="{9D8B030D-6E8A-4147-A177-3AD203B41FA5}">
                      <a16:colId xmlns:a16="http://schemas.microsoft.com/office/drawing/2014/main" val="20004"/>
                    </a:ext>
                  </a:extLst>
                </a:gridCol>
              </a:tblGrid>
              <a:tr h="457200">
                <a:tc>
                  <a:txBody>
                    <a:bodyPr/>
                    <a:lstStyle/>
                    <a:p>
                      <a:r>
                        <a:rPr sz="1800" b="1">
                          <a:solidFill>
                            <a:srgbClr val="FFFFFF"/>
                          </a:solidFill>
                          <a:latin typeface="Calibri"/>
                          <a:ea typeface="Calibri"/>
                          <a:cs typeface="Calibri"/>
                        </a:rPr>
                        <a:t>Dataset / metric</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Best baseline</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Baseline score</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DARM</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Relative change</a:t>
                      </a:r>
                    </a:p>
                  </a:txBody>
                  <a:tcPr marL="76200" marR="76200" marT="38100" marB="38100" anchor="ctr">
                    <a:solidFill>
                      <a:srgbClr val="006CAF"/>
                    </a:solidFill>
                  </a:tcPr>
                </a:tc>
                <a:extLst>
                  <a:ext uri="{0D108BD9-81ED-4DB2-BD59-A6C34878D82A}">
                    <a16:rowId xmlns:a16="http://schemas.microsoft.com/office/drawing/2014/main" val="10000"/>
                  </a:ext>
                </a:extLst>
              </a:tr>
              <a:tr h="457200">
                <a:tc>
                  <a:txBody>
                    <a:bodyPr/>
                    <a:lstStyle/>
                    <a:p>
                      <a:r>
                        <a:rPr sz="1800" b="1">
                          <a:solidFill>
                            <a:srgbClr val="27313D"/>
                          </a:solidFill>
                          <a:latin typeface="Calibri"/>
                          <a:ea typeface="Calibri"/>
                          <a:cs typeface="Calibri"/>
                        </a:rPr>
                        <a:t>Beauty / Recall@10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STEAM</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0.5285</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0.5388</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+1.95%</a:t>
                      </a:r>
                    </a:p>
                  </a:txBody>
                  <a:tcPr marL="76200" marR="76200" marT="38100" marB="38100" anchor="ctr">
                    <a:solidFill>
                      <a:srgbClr val="FFFFFF"/>
                    </a:solidFill>
                  </a:tcPr>
                </a:tc>
                <a:extLst>
                  <a:ext uri="{0D108BD9-81ED-4DB2-BD59-A6C34878D82A}">
                    <a16:rowId xmlns:a16="http://schemas.microsoft.com/office/drawing/2014/main" val="10001"/>
                  </a:ext>
                </a:extLst>
              </a:tr>
              <a:tr h="457200">
                <a:tc>
                  <a:txBody>
                    <a:bodyPr/>
                    <a:lstStyle/>
                    <a:p>
                      <a:r>
                        <a:rPr sz="1800" b="1">
                          <a:solidFill>
                            <a:srgbClr val="27313D"/>
                          </a:solidFill>
                          <a:latin typeface="Calibri"/>
                          <a:ea typeface="Calibri"/>
                          <a:cs typeface="Calibri"/>
                        </a:rPr>
                        <a:t>Beauty / NDCG@10</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STEAM</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0.3555</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0.3601</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+1.29%</a:t>
                      </a:r>
                    </a:p>
                  </a:txBody>
                  <a:tcPr marL="76200" marR="76200" marT="38100" marB="38100" anchor="ctr">
                    <a:solidFill>
                      <a:srgbClr val="EFF4FA"/>
                    </a:solidFill>
                  </a:tcPr>
                </a:tc>
                <a:extLst>
                  <a:ext uri="{0D108BD9-81ED-4DB2-BD59-A6C34878D82A}">
                    <a16:rowId xmlns:a16="http://schemas.microsoft.com/office/drawing/2014/main" val="10002"/>
                  </a:ext>
                </a:extLst>
              </a:tr>
              <a:tr h="457200">
                <a:tc>
                  <a:txBody>
                    <a:bodyPr/>
                    <a:lstStyle/>
                    <a:p>
                      <a:r>
                        <a:rPr sz="1800" b="1">
                          <a:solidFill>
                            <a:srgbClr val="27313D"/>
                          </a:solidFill>
                          <a:latin typeface="Calibri"/>
                          <a:ea typeface="Calibri"/>
                          <a:cs typeface="Calibri"/>
                        </a:rPr>
                        <a:t>ML-1M / Recall@10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SASRec</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0.8175</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0.8285</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+1.35%</a:t>
                      </a:r>
                    </a:p>
                  </a:txBody>
                  <a:tcPr marL="76200" marR="76200" marT="38100" marB="38100" anchor="ctr">
                    <a:solidFill>
                      <a:srgbClr val="FFFFFF"/>
                    </a:solidFill>
                  </a:tcPr>
                </a:tc>
                <a:extLst>
                  <a:ext uri="{0D108BD9-81ED-4DB2-BD59-A6C34878D82A}">
                    <a16:rowId xmlns:a16="http://schemas.microsoft.com/office/drawing/2014/main" val="10003"/>
                  </a:ext>
                </a:extLst>
              </a:tr>
              <a:tr h="457200">
                <a:tc>
                  <a:txBody>
                    <a:bodyPr/>
                    <a:lstStyle/>
                    <a:p>
                      <a:r>
                        <a:rPr sz="1800" b="1">
                          <a:solidFill>
                            <a:srgbClr val="27313D"/>
                          </a:solidFill>
                          <a:latin typeface="Calibri"/>
                          <a:ea typeface="Calibri"/>
                          <a:cs typeface="Calibri"/>
                        </a:rPr>
                        <a:t>ML-1M / NDCG@10</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GLINT-RU</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0.6153</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0.6269</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+1.89%</a:t>
                      </a:r>
                    </a:p>
                  </a:txBody>
                  <a:tcPr marL="76200" marR="76200" marT="38100" marB="38100" anchor="ctr">
                    <a:solidFill>
                      <a:srgbClr val="EFF4FA"/>
                    </a:solidFill>
                  </a:tcPr>
                </a:tc>
                <a:extLst>
                  <a:ext uri="{0D108BD9-81ED-4DB2-BD59-A6C34878D82A}">
                    <a16:rowId xmlns:a16="http://schemas.microsoft.com/office/drawing/2014/main" val="10004"/>
                  </a:ext>
                </a:extLst>
              </a:tr>
              <a:tr h="457200">
                <a:tc>
                  <a:txBody>
                    <a:bodyPr/>
                    <a:lstStyle/>
                    <a:p>
                      <a:r>
                        <a:rPr sz="1800" b="1">
                          <a:solidFill>
                            <a:srgbClr val="27313D"/>
                          </a:solidFill>
                          <a:latin typeface="Calibri"/>
                          <a:ea typeface="Calibri"/>
                          <a:cs typeface="Calibri"/>
                        </a:rPr>
                        <a:t>RetailRocket / Recall@10</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USR</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0.8309</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0.8479</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+2.04%</a:t>
                      </a:r>
                    </a:p>
                  </a:txBody>
                  <a:tcPr marL="76200" marR="76200" marT="38100" marB="38100" anchor="ctr">
                    <a:solidFill>
                      <a:srgbClr val="FFFFFF"/>
                    </a:solidFill>
                  </a:tcPr>
                </a:tc>
                <a:extLst>
                  <a:ext uri="{0D108BD9-81ED-4DB2-BD59-A6C34878D82A}">
                    <a16:rowId xmlns:a16="http://schemas.microsoft.com/office/drawing/2014/main" val="10005"/>
                  </a:ext>
                </a:extLst>
              </a:tr>
              <a:tr h="457200">
                <a:tc>
                  <a:txBody>
                    <a:bodyPr/>
                    <a:lstStyle/>
                    <a:p>
                      <a:r>
                        <a:rPr sz="1800" b="1">
                          <a:solidFill>
                            <a:srgbClr val="27313D"/>
                          </a:solidFill>
                          <a:latin typeface="Calibri"/>
                          <a:ea typeface="Calibri"/>
                          <a:cs typeface="Calibri"/>
                        </a:rPr>
                        <a:t>RetailRocket / NDCG@10</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USR</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0.7787</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0.7996</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+2.68%</a:t>
                      </a:r>
                    </a:p>
                  </a:txBody>
                  <a:tcPr marL="76200" marR="76200" marT="38100" marB="38100" anchor="ctr">
                    <a:solidFill>
                      <a:srgbClr val="EFF4FA"/>
                    </a:solidFill>
                  </a:tcPr>
                </a:tc>
                <a:extLst>
                  <a:ext uri="{0D108BD9-81ED-4DB2-BD59-A6C34878D82A}">
                    <a16:rowId xmlns:a16="http://schemas.microsoft.com/office/drawing/2014/main" val="10006"/>
                  </a:ext>
                </a:extLst>
              </a:tr>
            </a:tbl>
          </a:graphicData>
        </a:graphic>
      </p:graphicFrame>
      <p:sp>
        <p:nvSpPr>
          <p:cNvPr id="2067" name="Interpretation note">
            <a:extLst>
              <a:ext uri="{FF2B5EF4-FFF2-40B4-BE49-F238E27FC236}">
                <a16:creationId xmlns:a16="http://schemas.microsoft.com/office/drawing/2014/main" id="{DDCC247D-5542-4A2F-ACE1-B676AAC65CE3}"/>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Example: RetailRocket NDCG@10 increases by 0.0209 in score, or about 2.68% relative to USR.</a:t>
            </a:r>
          </a:p>
        </p:txBody>
      </p:sp>
      <p:sp>
        <p:nvSpPr>
          <p:cNvPr id="2068" name="Page number">
            <a:extLst>
              <a:ext uri="{FF2B5EF4-FFF2-40B4-BE49-F238E27FC236}">
                <a16:creationId xmlns:a16="http://schemas.microsoft.com/office/drawing/2014/main" id="{5CB24C40-0ADB-47E4-A950-531F7A5F0126}"/>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23 / 37</a:t>
            </a:r>
          </a:p>
        </p:txBody>
      </p:sp>
    </p:spTree>
    <p:extLst>
      <p:ext uri="{BB962C8B-B14F-4D97-AF65-F5344CB8AC3E}">
        <p14:creationId xmlns:p14="http://schemas.microsoft.com/office/powerpoint/2010/main" val="1594357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3256CB-F78C-4FFA-88FC-62A08512C026}"/>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194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055954D-DEC2-4031-B3BD-0B95678398DF}"/>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540CE8D6-55F1-4CE8-A9FA-0B6F3E5C948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FD155625-53BD-40F7-8E6F-3979DD521272}"/>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EXPERIMENTS — RQ2</a:t>
            </a:r>
          </a:p>
        </p:txBody>
      </p:sp>
      <p:sp>
        <p:nvSpPr>
          <p:cNvPr id="19464" name="TextBox 8">
            <a:extLst>
              <a:ext uri="{FF2B5EF4-FFF2-40B4-BE49-F238E27FC236}">
                <a16:creationId xmlns:a16="http://schemas.microsoft.com/office/drawing/2014/main" id="{354C94F5-8ADF-4522-B8DE-1D9C5DD9D5B9}"/>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Ablation: Each Expert Helps, Fusion Helps More</a:t>
            </a:r>
            <a:endParaRPr sz="2700" b="1">
              <a:solidFill>
                <a:srgbClr val="084C82"/>
              </a:solidFill>
              <a:latin typeface="Cambria"/>
              <a:ea typeface="Cambria"/>
              <a:cs typeface="Cambria"/>
            </a:endParaRPr>
          </a:p>
        </p:txBody>
      </p:sp>
      <p:graphicFrame>
        <p:nvGraphicFramePr>
          <p:cNvPr id="19477" name="Table 10"/>
          <p:cNvGraphicFramePr/>
          <p:nvPr/>
        </p:nvGraphicFramePr>
        <p:xfrm>
          <a:off x="6419850" y="2017713"/>
          <a:ext cx="5205412" cy="3825240"/>
        </p:xfrm>
        <a:graphic>
          <a:graphicData uri="http://schemas.openxmlformats.org/drawingml/2006/table">
            <a:tbl>
              <a:tblPr>
                <a:tableStyleId>{2D5ABB26-0587-4C30-8999-92F81FD0307C}</a:tableStyleId>
              </a:tblPr>
              <a:tblGrid>
                <a:gridCol w="1613678">
                  <a:extLst>
                    <a:ext uri="{9D8B030D-6E8A-4147-A177-3AD203B41FA5}">
                      <a16:colId xmlns:a16="http://schemas.microsoft.com/office/drawing/2014/main" val="20000"/>
                    </a:ext>
                  </a:extLst>
                </a:gridCol>
                <a:gridCol w="1275326">
                  <a:extLst>
                    <a:ext uri="{9D8B030D-6E8A-4147-A177-3AD203B41FA5}">
                      <a16:colId xmlns:a16="http://schemas.microsoft.com/office/drawing/2014/main" val="20001"/>
                    </a:ext>
                  </a:extLst>
                </a:gridCol>
                <a:gridCol w="1275326">
                  <a:extLst>
                    <a:ext uri="{9D8B030D-6E8A-4147-A177-3AD203B41FA5}">
                      <a16:colId xmlns:a16="http://schemas.microsoft.com/office/drawing/2014/main" val="20002"/>
                    </a:ext>
                  </a:extLst>
                </a:gridCol>
                <a:gridCol w="1041082">
                  <a:extLst>
                    <a:ext uri="{9D8B030D-6E8A-4147-A177-3AD203B41FA5}">
                      <a16:colId xmlns:a16="http://schemas.microsoft.com/office/drawing/2014/main" val="20003"/>
                    </a:ext>
                  </a:extLst>
                </a:gridCol>
              </a:tblGrid>
              <a:tr h="365760">
                <a:tc>
                  <a:txBody>
                    <a:bodyPr/>
                    <a:lstStyle/>
                    <a:p>
                      <a:pPr algn="l">
                        <a:buNone/>
                      </a:pPr>
                      <a:r>
                        <a:rPr sz="1500" b="1">
                          <a:solidFill>
                            <a:srgbClr val="FFFFFF"/>
                          </a:solidFill>
                          <a:latin typeface="Calibri"/>
                          <a:ea typeface="Calibri"/>
                          <a:cs typeface="Calibri"/>
                        </a:rPr>
                        <a:t>Metric</a:t>
                      </a:r>
                      <a:endParaRPr sz="1150" b="1">
                        <a:solidFill>
                          <a:srgbClr val="FFFFFF"/>
                        </a:solidFill>
                        <a:latin typeface="Calibri"/>
                        <a:ea typeface="Calibri"/>
                        <a:cs typeface="Calibri"/>
                      </a:endParaRPr>
                    </a:p>
                  </a:txBody>
                  <a:tcPr marL="76200" marR="76200" marT="38100" marB="38100" anchor="ctr">
                    <a:solidFill>
                      <a:srgbClr val="0068B0"/>
                    </a:solidFill>
                  </a:tcPr>
                </a:tc>
                <a:tc>
                  <a:txBody>
                    <a:bodyPr/>
                    <a:lstStyle/>
                    <a:p>
                      <a:pPr algn="ctr">
                        <a:buNone/>
                      </a:pPr>
                      <a:r>
                        <a:rPr sz="1500" b="1">
                          <a:solidFill>
                            <a:srgbClr val="FFFFFF"/>
                          </a:solidFill>
                          <a:latin typeface="Calibri"/>
                          <a:ea typeface="Calibri"/>
                          <a:cs typeface="Calibri"/>
                        </a:rPr>
                        <a:t>Bias</a:t>
                      </a:r>
                      <a:endParaRPr sz="1150" b="1">
                        <a:solidFill>
                          <a:srgbClr val="FFFFFF"/>
                        </a:solidFill>
                        <a:latin typeface="Calibri"/>
                        <a:ea typeface="Calibri"/>
                        <a:cs typeface="Calibri"/>
                      </a:endParaRPr>
                    </a:p>
                    <a:p>
                      <a:pPr algn="ctr">
                        <a:buNone/>
                      </a:pPr>
                      <a:r>
                        <a:rPr sz="1500" b="1">
                          <a:solidFill>
                            <a:srgbClr val="FFFFFF"/>
                          </a:solidFill>
                          <a:latin typeface="Calibri"/>
                          <a:ea typeface="Calibri"/>
                          <a:cs typeface="Calibri"/>
                        </a:rPr>
                        <a:t>expert</a:t>
                      </a:r>
                      <a:endParaRPr sz="1150" b="1">
                        <a:solidFill>
                          <a:srgbClr val="FFFFFF"/>
                        </a:solidFill>
                        <a:latin typeface="Calibri"/>
                        <a:ea typeface="Calibri"/>
                        <a:cs typeface="Calibri"/>
                      </a:endParaRPr>
                    </a:p>
                  </a:txBody>
                  <a:tcPr marL="76200" marR="76200" marT="38100" marB="38100" anchor="ctr">
                    <a:solidFill>
                      <a:srgbClr val="0068B0"/>
                    </a:solidFill>
                  </a:tcPr>
                </a:tc>
                <a:tc>
                  <a:txBody>
                    <a:bodyPr/>
                    <a:lstStyle/>
                    <a:p>
                      <a:pPr algn="ctr">
                        <a:buNone/>
                      </a:pPr>
                      <a:r>
                        <a:rPr sz="1500" b="1">
                          <a:solidFill>
                            <a:srgbClr val="FFFFFF"/>
                          </a:solidFill>
                          <a:latin typeface="Calibri"/>
                          <a:ea typeface="Calibri"/>
                          <a:cs typeface="Calibri"/>
                        </a:rPr>
                        <a:t>Noise</a:t>
                      </a:r>
                      <a:endParaRPr sz="1150" b="1">
                        <a:solidFill>
                          <a:srgbClr val="FFFFFF"/>
                        </a:solidFill>
                        <a:latin typeface="Calibri"/>
                        <a:ea typeface="Calibri"/>
                        <a:cs typeface="Calibri"/>
                      </a:endParaRPr>
                    </a:p>
                    <a:p>
                      <a:pPr algn="ctr">
                        <a:buNone/>
                      </a:pPr>
                      <a:r>
                        <a:rPr sz="1500" b="1">
                          <a:solidFill>
                            <a:srgbClr val="FFFFFF"/>
                          </a:solidFill>
                          <a:latin typeface="Calibri"/>
                          <a:ea typeface="Calibri"/>
                          <a:cs typeface="Calibri"/>
                        </a:rPr>
                        <a:t>expert</a:t>
                      </a:r>
                      <a:endParaRPr sz="1150" b="1">
                        <a:solidFill>
                          <a:srgbClr val="FFFFFF"/>
                        </a:solidFill>
                        <a:latin typeface="Calibri"/>
                        <a:ea typeface="Calibri"/>
                        <a:cs typeface="Calibri"/>
                      </a:endParaRPr>
                    </a:p>
                  </a:txBody>
                  <a:tcPr marL="76200" marR="76200" marT="38100" marB="38100" anchor="ctr">
                    <a:solidFill>
                      <a:srgbClr val="0068B0"/>
                    </a:solidFill>
                  </a:tcPr>
                </a:tc>
                <a:tc>
                  <a:txBody>
                    <a:bodyPr/>
                    <a:lstStyle/>
                    <a:p>
                      <a:pPr algn="ctr">
                        <a:buNone/>
                      </a:pPr>
                      <a:r>
                        <a:rPr sz="1500" b="1">
                          <a:solidFill>
                            <a:srgbClr val="FFFFFF"/>
                          </a:solidFill>
                          <a:latin typeface="Calibri"/>
                          <a:ea typeface="Calibri"/>
                          <a:cs typeface="Calibri"/>
                        </a:rPr>
                        <a:t>DARM</a:t>
                      </a:r>
                      <a:endParaRPr sz="1150" b="1">
                        <a:solidFill>
                          <a:srgbClr val="FFFFFF"/>
                        </a:solidFill>
                        <a:latin typeface="Calibri"/>
                        <a:ea typeface="Calibri"/>
                        <a:cs typeface="Calibri"/>
                      </a:endParaRPr>
                    </a:p>
                  </a:txBody>
                  <a:tcPr marL="76200" marR="76200" marT="38100" marB="38100" anchor="ctr">
                    <a:solidFill>
                      <a:srgbClr val="0068B0"/>
                    </a:solidFill>
                  </a:tcPr>
                </a:tc>
                <a:extLst>
                  <a:ext uri="{0D108BD9-81ED-4DB2-BD59-A6C34878D82A}">
                    <a16:rowId xmlns:a16="http://schemas.microsoft.com/office/drawing/2014/main" val="10000"/>
                  </a:ext>
                </a:extLst>
              </a:tr>
              <a:tr h="365760">
                <a:tc>
                  <a:txBody>
                    <a:bodyPr/>
                    <a:lstStyle/>
                    <a:p>
                      <a:pPr algn="l">
                        <a:buNone/>
                      </a:pPr>
                      <a:r>
                        <a:rPr sz="1500" b="1">
                          <a:solidFill>
                            <a:srgbClr val="1F2933"/>
                          </a:solidFill>
                          <a:latin typeface="Calibri"/>
                          <a:ea typeface="Calibri"/>
                          <a:cs typeface="Calibri"/>
                        </a:rPr>
                        <a:t>Recall@5</a:t>
                      </a:r>
                      <a:endParaRPr sz="1150" b="1">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0.7329</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0.7343</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1">
                          <a:solidFill>
                            <a:srgbClr val="084C82"/>
                          </a:solidFill>
                          <a:latin typeface="Calibri"/>
                          <a:ea typeface="Calibri"/>
                          <a:cs typeface="Calibri"/>
                        </a:rPr>
                        <a:t>0.7399</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1"/>
                  </a:ext>
                </a:extLst>
              </a:tr>
              <a:tr h="365760">
                <a:tc>
                  <a:txBody>
                    <a:bodyPr/>
                    <a:lstStyle/>
                    <a:p>
                      <a:pPr algn="l">
                        <a:buNone/>
                      </a:pPr>
                      <a:r>
                        <a:rPr sz="1500" b="1">
                          <a:solidFill>
                            <a:srgbClr val="1F2933"/>
                          </a:solidFill>
                          <a:latin typeface="Calibri"/>
                          <a:ea typeface="Calibri"/>
                          <a:cs typeface="Calibri"/>
                        </a:rPr>
                        <a:t>Recall@10</a:t>
                      </a:r>
                      <a:endParaRPr sz="1150" b="1">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0.8215</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0.8247</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1">
                          <a:solidFill>
                            <a:srgbClr val="084C82"/>
                          </a:solidFill>
                          <a:latin typeface="Calibri"/>
                          <a:ea typeface="Calibri"/>
                          <a:cs typeface="Calibri"/>
                        </a:rPr>
                        <a:t>0.8285</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2"/>
                  </a:ext>
                </a:extLst>
              </a:tr>
              <a:tr h="365760">
                <a:tc>
                  <a:txBody>
                    <a:bodyPr/>
                    <a:lstStyle/>
                    <a:p>
                      <a:pPr algn="l">
                        <a:buNone/>
                      </a:pPr>
                      <a:r>
                        <a:rPr sz="1500" b="1">
                          <a:solidFill>
                            <a:srgbClr val="1F2933"/>
                          </a:solidFill>
                          <a:latin typeface="Calibri"/>
                          <a:ea typeface="Calibri"/>
                          <a:cs typeface="Calibri"/>
                        </a:rPr>
                        <a:t>Recall@20</a:t>
                      </a:r>
                      <a:endParaRPr sz="1150" b="1">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0.8939</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0.8944</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1">
                          <a:solidFill>
                            <a:srgbClr val="084C82"/>
                          </a:solidFill>
                          <a:latin typeface="Calibri"/>
                          <a:ea typeface="Calibri"/>
                          <a:cs typeface="Calibri"/>
                        </a:rPr>
                        <a:t>0.8973</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3"/>
                  </a:ext>
                </a:extLst>
              </a:tr>
              <a:tr h="365760">
                <a:tc>
                  <a:txBody>
                    <a:bodyPr/>
                    <a:lstStyle/>
                    <a:p>
                      <a:pPr algn="l">
                        <a:buNone/>
                      </a:pPr>
                      <a:r>
                        <a:rPr sz="1500" b="1">
                          <a:solidFill>
                            <a:srgbClr val="1F2933"/>
                          </a:solidFill>
                          <a:latin typeface="Calibri"/>
                          <a:ea typeface="Calibri"/>
                          <a:cs typeface="Calibri"/>
                        </a:rPr>
                        <a:t>NDCG@5</a:t>
                      </a:r>
                      <a:endParaRPr sz="1150" b="1">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0.5882</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0.5881</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1">
                          <a:solidFill>
                            <a:srgbClr val="084C82"/>
                          </a:solidFill>
                          <a:latin typeface="Calibri"/>
                          <a:ea typeface="Calibri"/>
                          <a:cs typeface="Calibri"/>
                        </a:rPr>
                        <a:t>0.5982</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4"/>
                  </a:ext>
                </a:extLst>
              </a:tr>
              <a:tr h="365760">
                <a:tc>
                  <a:txBody>
                    <a:bodyPr/>
                    <a:lstStyle/>
                    <a:p>
                      <a:pPr algn="l">
                        <a:buNone/>
                      </a:pPr>
                      <a:r>
                        <a:rPr sz="1500" b="1">
                          <a:solidFill>
                            <a:srgbClr val="1F2933"/>
                          </a:solidFill>
                          <a:latin typeface="Calibri"/>
                          <a:ea typeface="Calibri"/>
                          <a:cs typeface="Calibri"/>
                        </a:rPr>
                        <a:t>NDCG@10</a:t>
                      </a:r>
                      <a:endParaRPr sz="1150" b="1">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0.6169</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0.6177</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1">
                          <a:solidFill>
                            <a:srgbClr val="084C82"/>
                          </a:solidFill>
                          <a:latin typeface="Calibri"/>
                          <a:ea typeface="Calibri"/>
                          <a:cs typeface="Calibri"/>
                        </a:rPr>
                        <a:t>0.6269</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5"/>
                  </a:ext>
                </a:extLst>
              </a:tr>
              <a:tr h="365760">
                <a:tc>
                  <a:txBody>
                    <a:bodyPr/>
                    <a:lstStyle/>
                    <a:p>
                      <a:pPr algn="l">
                        <a:buNone/>
                      </a:pPr>
                      <a:r>
                        <a:rPr sz="1500" b="1">
                          <a:solidFill>
                            <a:srgbClr val="1F2933"/>
                          </a:solidFill>
                          <a:latin typeface="Calibri"/>
                          <a:ea typeface="Calibri"/>
                          <a:cs typeface="Calibri"/>
                        </a:rPr>
                        <a:t>NDCG@20</a:t>
                      </a:r>
                      <a:endParaRPr sz="1150" b="1">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0.6352</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0.6354</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1">
                          <a:solidFill>
                            <a:srgbClr val="084C82"/>
                          </a:solidFill>
                          <a:latin typeface="Calibri"/>
                          <a:ea typeface="Calibri"/>
                          <a:cs typeface="Calibri"/>
                        </a:rPr>
                        <a:t>0.6444</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6"/>
                  </a:ext>
                </a:extLst>
              </a:tr>
              <a:tr h="365760">
                <a:tc>
                  <a:txBody>
                    <a:bodyPr/>
                    <a:lstStyle/>
                    <a:p>
                      <a:pPr algn="l">
                        <a:buNone/>
                      </a:pPr>
                      <a:r>
                        <a:rPr sz="1500" b="1">
                          <a:solidFill>
                            <a:srgbClr val="1F2933"/>
                          </a:solidFill>
                          <a:latin typeface="Calibri"/>
                          <a:ea typeface="Calibri"/>
                          <a:cs typeface="Calibri"/>
                        </a:rPr>
                        <a:t>MRR@5</a:t>
                      </a:r>
                      <a:endParaRPr sz="1150" b="1">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0.5398</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0.5393</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1">
                          <a:solidFill>
                            <a:srgbClr val="084C82"/>
                          </a:solidFill>
                          <a:latin typeface="Calibri"/>
                          <a:ea typeface="Calibri"/>
                          <a:cs typeface="Calibri"/>
                        </a:rPr>
                        <a:t>0.5507</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7"/>
                  </a:ext>
                </a:extLst>
              </a:tr>
              <a:tr h="365760">
                <a:tc>
                  <a:txBody>
                    <a:bodyPr/>
                    <a:lstStyle/>
                    <a:p>
                      <a:pPr algn="l">
                        <a:buNone/>
                      </a:pPr>
                      <a:r>
                        <a:rPr sz="1500" b="1">
                          <a:solidFill>
                            <a:srgbClr val="1F2933"/>
                          </a:solidFill>
                          <a:latin typeface="Calibri"/>
                          <a:ea typeface="Calibri"/>
                          <a:cs typeface="Calibri"/>
                        </a:rPr>
                        <a:t>MRR@10</a:t>
                      </a:r>
                      <a:endParaRPr sz="1150" b="1">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0.5517</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0">
                          <a:solidFill>
                            <a:srgbClr val="1F2933"/>
                          </a:solidFill>
                          <a:latin typeface="Calibri"/>
                          <a:ea typeface="Calibri"/>
                          <a:cs typeface="Calibri"/>
                        </a:rPr>
                        <a:t>0.5517</a:t>
                      </a:r>
                      <a:endParaRPr sz="1150" b="0">
                        <a:solidFill>
                          <a:srgbClr val="1F2933"/>
                        </a:solidFill>
                        <a:latin typeface="Calibri"/>
                        <a:ea typeface="Calibri"/>
                        <a:cs typeface="Calibri"/>
                      </a:endParaRPr>
                    </a:p>
                  </a:txBody>
                  <a:tcPr marL="76200" marR="76200" marT="38100" marB="38100" anchor="ctr">
                    <a:solidFill>
                      <a:srgbClr val="F2F6FB"/>
                    </a:solidFill>
                  </a:tcPr>
                </a:tc>
                <a:tc>
                  <a:txBody>
                    <a:bodyPr/>
                    <a:lstStyle/>
                    <a:p>
                      <a:pPr algn="ctr">
                        <a:buNone/>
                      </a:pPr>
                      <a:r>
                        <a:rPr sz="1500" b="1">
                          <a:solidFill>
                            <a:srgbClr val="084C82"/>
                          </a:solidFill>
                          <a:latin typeface="Calibri"/>
                          <a:ea typeface="Calibri"/>
                          <a:cs typeface="Calibri"/>
                        </a:rPr>
                        <a:t>0.5627</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8"/>
                  </a:ext>
                </a:extLst>
              </a:tr>
              <a:tr h="365760">
                <a:tc>
                  <a:txBody>
                    <a:bodyPr/>
                    <a:lstStyle/>
                    <a:p>
                      <a:pPr algn="l">
                        <a:buNone/>
                      </a:pPr>
                      <a:r>
                        <a:rPr sz="1500" b="1">
                          <a:solidFill>
                            <a:srgbClr val="1F2933"/>
                          </a:solidFill>
                          <a:latin typeface="Calibri"/>
                          <a:ea typeface="Calibri"/>
                          <a:cs typeface="Calibri"/>
                        </a:rPr>
                        <a:t>MRR@20</a:t>
                      </a:r>
                      <a:endParaRPr sz="1150" b="1">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0.5567</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0">
                          <a:solidFill>
                            <a:srgbClr val="1F2933"/>
                          </a:solidFill>
                          <a:latin typeface="Calibri"/>
                          <a:ea typeface="Calibri"/>
                          <a:cs typeface="Calibri"/>
                        </a:rPr>
                        <a:t>0.5566</a:t>
                      </a:r>
                      <a:endParaRPr sz="1150" b="0">
                        <a:solidFill>
                          <a:srgbClr val="1F2933"/>
                        </a:solidFill>
                        <a:latin typeface="Calibri"/>
                        <a:ea typeface="Calibri"/>
                        <a:cs typeface="Calibri"/>
                      </a:endParaRPr>
                    </a:p>
                  </a:txBody>
                  <a:tcPr marL="76200" marR="76200" marT="38100" marB="38100" anchor="ctr">
                    <a:solidFill>
                      <a:srgbClr val="FFFFFF"/>
                    </a:solidFill>
                  </a:tcPr>
                </a:tc>
                <a:tc>
                  <a:txBody>
                    <a:bodyPr/>
                    <a:lstStyle/>
                    <a:p>
                      <a:pPr algn="ctr">
                        <a:buNone/>
                      </a:pPr>
                      <a:r>
                        <a:rPr sz="1500" b="1">
                          <a:solidFill>
                            <a:srgbClr val="084C82"/>
                          </a:solidFill>
                          <a:latin typeface="Calibri"/>
                          <a:ea typeface="Calibri"/>
                          <a:cs typeface="Calibri"/>
                        </a:rPr>
                        <a:t>0.5675</a:t>
                      </a:r>
                      <a:endParaRPr sz="1150" b="1">
                        <a:solidFill>
                          <a:srgbClr val="084C82"/>
                        </a:solidFill>
                        <a:latin typeface="Calibri"/>
                        <a:ea typeface="Calibri"/>
                        <a:cs typeface="Calibri"/>
                      </a:endParaRPr>
                    </a:p>
                  </a:txBody>
                  <a:tcPr marL="76200" marR="76200" marT="38100" marB="38100" anchor="ctr">
                    <a:solidFill>
                      <a:srgbClr val="E8F1FA"/>
                    </a:solidFill>
                  </a:tcPr>
                </a:tc>
                <a:extLst>
                  <a:ext uri="{0D108BD9-81ED-4DB2-BD59-A6C34878D82A}">
                    <a16:rowId xmlns:a16="http://schemas.microsoft.com/office/drawing/2014/main" val="10009"/>
                  </a:ext>
                </a:extLst>
              </a:tr>
            </a:tbl>
          </a:graphicData>
        </a:graphic>
      </p:graphicFrame>
      <p:sp>
        <p:nvSpPr>
          <p:cNvPr id="12" name="TextBox 11">
            <a:extLst>
              <a:ext uri="{FF2B5EF4-FFF2-40B4-BE49-F238E27FC236}">
                <a16:creationId xmlns:a16="http://schemas.microsoft.com/office/drawing/2014/main" id="{632B9ED4-6030-4C94-8B78-EC4CA1DA600F}"/>
              </a:ext>
            </a:extLst>
          </p:cNvPr>
          <p:cNvSpPr>
            <a:spLocks noGrp="1"/>
          </p:cNvSpPr>
          <p:nvPr/>
        </p:nvSpPr>
        <p:spPr>
          <a:xfrm>
            <a:off x="6419850" y="6000750"/>
            <a:ext cx="5205413" cy="228600"/>
          </a:xfrm>
          <a:prstGeom prst="rect">
            <a:avLst/>
          </a:prstGeom>
          <a:noFill/>
        </p:spPr>
        <p:txBody>
          <a:bodyPr lIns="0" tIns="0" rIns="0" bIns="0">
            <a:spAutoFit/>
          </a:bodyPr>
          <a:lstStyle/>
          <a:p>
            <a:pPr algn="ctr">
              <a:buNone/>
            </a:pPr>
            <a:r>
              <a:rPr sz="1275" i="1">
                <a:solidFill>
                  <a:srgbClr val="5E6B78"/>
                </a:solidFill>
                <a:latin typeface="Calibri"/>
                <a:ea typeface="Calibri"/>
                <a:cs typeface="Calibri"/>
              </a:rPr>
              <a:t>DARM leads in all nine rows.</a:t>
            </a:r>
            <a:endParaRPr sz="1050" i="1">
              <a:solidFill>
                <a:srgbClr val="5E6B78"/>
              </a:solidFill>
              <a:latin typeface="Calibri"/>
              <a:ea typeface="Calibri"/>
              <a:cs typeface="Calibri"/>
            </a:endParaRPr>
          </a:p>
        </p:txBody>
      </p:sp>
      <p:sp>
        <p:nvSpPr>
          <p:cNvPr id="19467" name="text">
            <a:extLst>
              <a:ext uri="{FF2B5EF4-FFF2-40B4-BE49-F238E27FC236}">
                <a16:creationId xmlns:a16="http://schemas.microsoft.com/office/drawing/2014/main" id="{26573F65-68E4-459B-A9EF-D48D87DEFDB3}"/>
              </a:ext>
            </a:extLst>
          </p:cNvPr>
          <p:cNvSpPr>
            <a:spLocks noGrp="1"/>
          </p:cNvSpPr>
          <p:nvPr/>
        </p:nvSpPr>
        <p:spPr>
          <a:xfrm>
            <a:off x="566738" y="2017713"/>
            <a:ext cx="5486400" cy="3108325"/>
          </a:xfrm>
          <a:prstGeom prst="rect">
            <a:avLst/>
          </a:prstGeom>
          <a:noFill/>
          <a:ln w="0">
            <a:noFill/>
          </a:ln>
        </p:spPr>
        <p:txBody>
          <a:bodyPr wrap="square" lIns="0" tIns="0" rIns="0" bIns="0" anchor="t">
            <a:noAutofit/>
          </a:bodyPr>
          <a:lstStyle/>
          <a:p>
            <a:pPr>
              <a:buNone/>
              <a:defRPr sz="1650" b="0">
                <a:solidFill>
                  <a:srgbClr val="27313D"/>
                </a:solidFill>
                <a:latin typeface="Calibri"/>
                <a:ea typeface="Calibri"/>
                <a:cs typeface="Calibri"/>
              </a:defRPr>
            </a:pPr>
            <a:r>
              <a:rPr sz="1875" b="0">
                <a:solidFill>
                  <a:srgbClr val="27313D"/>
                </a:solidFill>
                <a:latin typeface="Calibri"/>
                <a:ea typeface="Calibri"/>
                <a:cs typeface="Calibri"/>
              </a:rPr>
              <a:t>DARM exceeds both single experts on all nine MovieLens-1M metrics.</a:t>
            </a:r>
          </a:p>
          <a:p>
            <a:endParaRPr sz="1875" b="0">
              <a:solidFill>
                <a:srgbClr val="27313D"/>
              </a:solidFill>
              <a:latin typeface="Calibri"/>
              <a:ea typeface="Calibri"/>
              <a:cs typeface="Calibri"/>
            </a:endParaRPr>
          </a:p>
          <a:p>
            <a:pPr>
              <a:buNone/>
              <a:defRPr sz="1650" b="0">
                <a:solidFill>
                  <a:srgbClr val="27313D"/>
                </a:solidFill>
                <a:latin typeface="Calibri"/>
                <a:ea typeface="Calibri"/>
                <a:cs typeface="Calibri"/>
              </a:defRPr>
            </a:pPr>
            <a:r>
              <a:rPr sz="1875" b="0">
                <a:solidFill>
                  <a:srgbClr val="27313D"/>
                </a:solidFill>
                <a:latin typeface="Calibri"/>
                <a:ea typeface="Calibri"/>
                <a:cs typeface="Calibri"/>
              </a:rPr>
              <a:t>NDCG@10 rises from 0.6177 for the stronger expert to 0.6269.</a:t>
            </a:r>
          </a:p>
          <a:p>
            <a:endParaRPr sz="1875" b="0">
              <a:solidFill>
                <a:srgbClr val="27313D"/>
              </a:solidFill>
              <a:latin typeface="Calibri"/>
              <a:ea typeface="Calibri"/>
              <a:cs typeface="Calibri"/>
            </a:endParaRPr>
          </a:p>
          <a:p>
            <a:pPr>
              <a:buNone/>
              <a:defRPr sz="1650" b="0">
                <a:solidFill>
                  <a:srgbClr val="27313D"/>
                </a:solidFill>
                <a:latin typeface="Calibri"/>
                <a:ea typeface="Calibri"/>
                <a:cs typeface="Calibri"/>
              </a:defRPr>
            </a:pPr>
            <a:r>
              <a:rPr sz="1875" b="0">
                <a:solidFill>
                  <a:srgbClr val="27313D"/>
                </a:solidFill>
                <a:latin typeface="Calibri"/>
                <a:ea typeface="Calibri"/>
                <a:cs typeface="Calibri"/>
              </a:rPr>
              <a:t>Fixed averaging and matched-capacity controls would further isolate the value of learned routing.</a:t>
            </a:r>
          </a:p>
        </p:txBody>
      </p:sp>
      <p:sp>
        <p:nvSpPr>
          <p:cNvPr id="19468" name="Page number">
            <a:extLst>
              <a:ext uri="{FF2B5EF4-FFF2-40B4-BE49-F238E27FC236}">
                <a16:creationId xmlns:a16="http://schemas.microsoft.com/office/drawing/2014/main" id="{79552121-77C5-498A-A115-FEAE28211797}"/>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24 / 37</a:t>
            </a:r>
          </a:p>
        </p:txBody>
      </p:sp>
    </p:spTree>
    <p:extLst>
      <p:ext uri="{BB962C8B-B14F-4D97-AF65-F5344CB8AC3E}">
        <p14:creationId xmlns:p14="http://schemas.microsoft.com/office/powerpoint/2010/main" val="1742730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EA437F-FCA3-4541-825A-FD7454A69C93}"/>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498"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959B691-45C4-4E5F-972A-A980EFADA810}"/>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8F9ABC80-8EE7-4620-89E8-DE96A8188F72}"/>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072C3115-4AC3-4FFB-9CFE-9AC7F375C178}"/>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EXPERIMENTS — RQ3</a:t>
            </a:r>
          </a:p>
        </p:txBody>
      </p:sp>
      <p:sp>
        <p:nvSpPr>
          <p:cNvPr id="20488" name="TextBox 8">
            <a:extLst>
              <a:ext uri="{FF2B5EF4-FFF2-40B4-BE49-F238E27FC236}">
                <a16:creationId xmlns:a16="http://schemas.microsoft.com/office/drawing/2014/main" id="{B53196EF-43C5-42AB-8D0B-157F7A97F87A}"/>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Oracle Analysis: Headroom from Better Routing</a:t>
            </a:r>
            <a:endParaRPr sz="2700" b="1">
              <a:solidFill>
                <a:srgbClr val="084C82"/>
              </a:solidFill>
              <a:latin typeface="Cambria"/>
              <a:ea typeface="Cambria"/>
              <a:cs typeface="Cambria"/>
            </a:endParaRPr>
          </a:p>
        </p:txBody>
      </p:sp>
      <p:sp>
        <p:nvSpPr>
          <p:cNvPr id="11" name="Rounded Rectangle 10">
            <a:extLst>
              <a:ext uri="{FF2B5EF4-FFF2-40B4-BE49-F238E27FC236}">
                <a16:creationId xmlns:a16="http://schemas.microsoft.com/office/drawing/2014/main" id="{B572672A-1F55-4A31-B11A-279D56CF6E4B}"/>
              </a:ext>
            </a:extLst>
          </p:cNvPr>
          <p:cNvSpPr>
            <a:spLocks noGrp="1"/>
          </p:cNvSpPr>
          <p:nvPr/>
        </p:nvSpPr>
        <p:spPr>
          <a:xfrm>
            <a:off x="566738" y="2657475"/>
            <a:ext cx="5300662" cy="2697163"/>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1">
            <a:extLst>
              <a:ext uri="{FF2B5EF4-FFF2-40B4-BE49-F238E27FC236}">
                <a16:creationId xmlns:a16="http://schemas.microsoft.com/office/drawing/2014/main" id="{D2F793B4-DF8E-49CF-8919-97EF19E0F120}"/>
              </a:ext>
            </a:extLst>
          </p:cNvPr>
          <p:cNvSpPr>
            <a:spLocks noGrp="1"/>
          </p:cNvSpPr>
          <p:nvPr/>
        </p:nvSpPr>
        <p:spPr>
          <a:xfrm>
            <a:off x="566738" y="2747963"/>
            <a:ext cx="5300662" cy="293687"/>
          </a:xfrm>
          <a:prstGeom prst="rect">
            <a:avLst/>
          </a:prstGeom>
          <a:noFill/>
        </p:spPr>
        <p:txBody>
          <a:bodyPr lIns="0" tIns="0" rIns="0" bIns="0" anchor="ctr">
            <a:spAutoFit/>
          </a:bodyPr>
          <a:lstStyle/>
          <a:p>
            <a:pPr algn="ctr">
              <a:buNone/>
            </a:pPr>
            <a:r>
              <a:rPr sz="1475" b="1">
                <a:solidFill>
                  <a:srgbClr val="0A2E52"/>
                </a:solidFill>
                <a:latin typeface="Calibri"/>
                <a:ea typeface="Calibri"/>
                <a:cs typeface="Calibri"/>
              </a:rPr>
              <a:t>NDCG @ {5, 10, 20}</a:t>
            </a:r>
            <a:endParaRPr sz="1250" b="1">
              <a:solidFill>
                <a:srgbClr val="0A2E52"/>
              </a:solidFill>
              <a:latin typeface="Calibri"/>
              <a:ea typeface="Calibri"/>
              <a:cs typeface="Calibri"/>
            </a:endParaRPr>
          </a:p>
        </p:txBody>
      </p:sp>
      <p:pic>
        <p:nvPicPr>
          <p:cNvPr id="20505" name="Picture 12"/>
          <p:cNvPicPr>
            <a:picLocks noChangeAspect="1"/>
          </p:cNvPicPr>
          <p:nvPr/>
        </p:nvPicPr>
        <p:blipFill>
          <a:blip r:embed="rId4"/>
          <a:srcRect/>
          <a:stretch>
            <a:fillRect/>
          </a:stretch>
        </p:blipFill>
        <p:spPr>
          <a:xfrm>
            <a:off x="795338" y="3160713"/>
            <a:ext cx="4843462" cy="1965325"/>
          </a:xfrm>
          <a:prstGeom prst="rect">
            <a:avLst/>
          </a:prstGeom>
          <a:ln>
            <a:noFill/>
          </a:ln>
        </p:spPr>
      </p:pic>
      <p:sp>
        <p:nvSpPr>
          <p:cNvPr id="14" name="Rounded Rectangle 13">
            <a:extLst>
              <a:ext uri="{FF2B5EF4-FFF2-40B4-BE49-F238E27FC236}">
                <a16:creationId xmlns:a16="http://schemas.microsoft.com/office/drawing/2014/main" id="{C62C7012-BEBE-49F8-BA68-9DB8E9559C4C}"/>
              </a:ext>
            </a:extLst>
          </p:cNvPr>
          <p:cNvSpPr>
            <a:spLocks noGrp="1"/>
          </p:cNvSpPr>
          <p:nvPr/>
        </p:nvSpPr>
        <p:spPr>
          <a:xfrm>
            <a:off x="6324600" y="2657475"/>
            <a:ext cx="5300663" cy="2697163"/>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 name="TextBox 14">
            <a:extLst>
              <a:ext uri="{FF2B5EF4-FFF2-40B4-BE49-F238E27FC236}">
                <a16:creationId xmlns:a16="http://schemas.microsoft.com/office/drawing/2014/main" id="{7D6AD1CD-7F29-4C52-932F-97EDAEB72435}"/>
              </a:ext>
            </a:extLst>
          </p:cNvPr>
          <p:cNvSpPr>
            <a:spLocks noGrp="1"/>
          </p:cNvSpPr>
          <p:nvPr/>
        </p:nvSpPr>
        <p:spPr>
          <a:xfrm>
            <a:off x="6324600" y="2747963"/>
            <a:ext cx="5300663" cy="293687"/>
          </a:xfrm>
          <a:prstGeom prst="rect">
            <a:avLst/>
          </a:prstGeom>
          <a:noFill/>
        </p:spPr>
        <p:txBody>
          <a:bodyPr lIns="0" tIns="0" rIns="0" bIns="0" anchor="ctr">
            <a:spAutoFit/>
          </a:bodyPr>
          <a:lstStyle/>
          <a:p>
            <a:pPr algn="ctr">
              <a:buNone/>
            </a:pPr>
            <a:r>
              <a:rPr sz="1475" b="1">
                <a:solidFill>
                  <a:srgbClr val="0A2E52"/>
                </a:solidFill>
                <a:latin typeface="Calibri"/>
                <a:ea typeface="Calibri"/>
                <a:cs typeface="Calibri"/>
              </a:rPr>
              <a:t>Recall @ {5, 10, 20}</a:t>
            </a:r>
            <a:endParaRPr sz="1250" b="1">
              <a:solidFill>
                <a:srgbClr val="0A2E52"/>
              </a:solidFill>
              <a:latin typeface="Calibri"/>
              <a:ea typeface="Calibri"/>
              <a:cs typeface="Calibri"/>
            </a:endParaRPr>
          </a:p>
        </p:txBody>
      </p:sp>
      <p:pic>
        <p:nvPicPr>
          <p:cNvPr id="20508" name="Picture 15"/>
          <p:cNvPicPr>
            <a:picLocks noChangeAspect="1"/>
          </p:cNvPicPr>
          <p:nvPr/>
        </p:nvPicPr>
        <p:blipFill>
          <a:blip r:embed="rId5"/>
          <a:srcRect/>
          <a:stretch>
            <a:fillRect/>
          </a:stretch>
        </p:blipFill>
        <p:spPr>
          <a:xfrm>
            <a:off x="6553200" y="3335338"/>
            <a:ext cx="4843463" cy="1614487"/>
          </a:xfrm>
          <a:prstGeom prst="rect">
            <a:avLst/>
          </a:prstGeom>
          <a:ln>
            <a:noFill/>
          </a:ln>
        </p:spPr>
      </p:pic>
      <p:sp>
        <p:nvSpPr>
          <p:cNvPr id="17" name="TextBox 16">
            <a:extLst>
              <a:ext uri="{FF2B5EF4-FFF2-40B4-BE49-F238E27FC236}">
                <a16:creationId xmlns:a16="http://schemas.microsoft.com/office/drawing/2014/main" id="{F95BE108-22D9-4D01-A4CE-F25C000450FA}"/>
              </a:ext>
            </a:extLst>
          </p:cNvPr>
          <p:cNvSpPr>
            <a:spLocks noGrp="1"/>
          </p:cNvSpPr>
          <p:nvPr/>
        </p:nvSpPr>
        <p:spPr>
          <a:xfrm>
            <a:off x="566738" y="5483225"/>
            <a:ext cx="11058525" cy="365125"/>
          </a:xfrm>
          <a:prstGeom prst="rect">
            <a:avLst/>
          </a:prstGeom>
          <a:noFill/>
        </p:spPr>
        <p:txBody>
          <a:bodyPr lIns="0" tIns="0" rIns="0" bIns="0" anchor="ctr">
            <a:spAutoFit/>
          </a:bodyPr>
          <a:lstStyle/>
          <a:p>
            <a:pPr algn="ctr">
              <a:buNone/>
            </a:pPr>
            <a:r>
              <a:rPr sz="1500" i="1">
                <a:solidFill>
                  <a:srgbClr val="5E6B78"/>
                </a:solidFill>
                <a:latin typeface="Calibri"/>
                <a:ea typeface="Calibri"/>
                <a:cs typeface="Calibri"/>
              </a:rPr>
              <a:t>Neither expert dominates every case. The oracle diagnoses additional routing potential.</a:t>
            </a:r>
            <a:endParaRPr sz="1150" i="1">
              <a:solidFill>
                <a:srgbClr val="5E6B78"/>
              </a:solidFill>
              <a:latin typeface="Calibri"/>
              <a:ea typeface="Calibri"/>
              <a:cs typeface="Calibri"/>
            </a:endParaRPr>
          </a:p>
        </p:txBody>
      </p:sp>
      <p:sp>
        <p:nvSpPr>
          <p:cNvPr id="20492" name="text">
            <a:extLst>
              <a:ext uri="{FF2B5EF4-FFF2-40B4-BE49-F238E27FC236}">
                <a16:creationId xmlns:a16="http://schemas.microsoft.com/office/drawing/2014/main" id="{FD98FCBF-3785-4FA8-9114-D76A56FD6432}"/>
              </a:ext>
            </a:extLst>
          </p:cNvPr>
          <p:cNvSpPr>
            <a:spLocks noGrp="1"/>
          </p:cNvSpPr>
          <p:nvPr/>
        </p:nvSpPr>
        <p:spPr>
          <a:xfrm>
            <a:off x="566738" y="2017713"/>
            <a:ext cx="11058525" cy="501650"/>
          </a:xfrm>
          <a:prstGeom prst="rect">
            <a:avLst/>
          </a:prstGeom>
          <a:noFill/>
          <a:ln w="0">
            <a:noFill/>
          </a:ln>
        </p:spPr>
        <p:txBody>
          <a:bodyPr wrap="square" lIns="0" tIns="0" rIns="0" bIns="0" anchor="t">
            <a:noAutofit/>
          </a:bodyPr>
          <a:lstStyle/>
          <a:p>
            <a:pPr>
              <a:buNone/>
              <a:defRPr sz="1500" b="0">
                <a:solidFill>
                  <a:srgbClr val="27313D"/>
                </a:solidFill>
                <a:latin typeface="Calibri"/>
                <a:ea typeface="Calibri"/>
                <a:cs typeface="Calibri"/>
              </a:defRPr>
            </a:pPr>
            <a:r>
              <a:rPr sz="1725" b="0">
                <a:solidFill>
                  <a:srgbClr val="27313D"/>
                </a:solidFill>
                <a:latin typeface="Calibri"/>
                <a:ea typeface="Calibri"/>
                <a:cs typeface="Calibri"/>
              </a:rPr>
              <a:t>Retrospective selection reveals expert complementarity.</a:t>
            </a:r>
          </a:p>
          <a:p>
            <a:pPr>
              <a:buNone/>
              <a:defRPr sz="1500" b="0">
                <a:solidFill>
                  <a:srgbClr val="27313D"/>
                </a:solidFill>
                <a:latin typeface="Calibri"/>
                <a:ea typeface="Calibri"/>
                <a:cs typeface="Calibri"/>
              </a:defRPr>
            </a:pPr>
            <a:r>
              <a:rPr sz="1725" b="0">
                <a:solidFill>
                  <a:srgbClr val="27313D"/>
                </a:solidFill>
                <a:latin typeface="Calibri"/>
                <a:ea typeface="Calibri"/>
                <a:cs typeface="Calibri"/>
              </a:rPr>
              <a:t>The oracle NDCG@5 gap above DARM is 8.64% relative.</a:t>
            </a:r>
          </a:p>
        </p:txBody>
      </p:sp>
      <p:sp>
        <p:nvSpPr>
          <p:cNvPr id="20493" name="Page number">
            <a:extLst>
              <a:ext uri="{FF2B5EF4-FFF2-40B4-BE49-F238E27FC236}">
                <a16:creationId xmlns:a16="http://schemas.microsoft.com/office/drawing/2014/main" id="{5EA3CE03-B64D-48B1-B60A-C978B39310DE}"/>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25 / 37</a:t>
            </a:r>
          </a:p>
        </p:txBody>
      </p:sp>
    </p:spTree>
    <p:extLst>
      <p:ext uri="{BB962C8B-B14F-4D97-AF65-F5344CB8AC3E}">
        <p14:creationId xmlns:p14="http://schemas.microsoft.com/office/powerpoint/2010/main" val="1673561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13B87F-5616-4592-BC45-BDD9860A3731}"/>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1520"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6F633FA7-6040-401B-8AE8-C1EB7117BA54}"/>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4208B5EA-0A8A-4D3F-A937-1BF6D70AFAAB}"/>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8" name="TextBox 7">
            <a:extLst>
              <a:ext uri="{FF2B5EF4-FFF2-40B4-BE49-F238E27FC236}">
                <a16:creationId xmlns:a16="http://schemas.microsoft.com/office/drawing/2014/main" id="{8903B481-16F0-4CE0-A78B-9589B4697552}"/>
              </a:ext>
            </a:extLst>
          </p:cNvPr>
          <p:cNvSpPr>
            <a:spLocks noGrp="1"/>
          </p:cNvSpPr>
          <p:nvPr/>
        </p:nvSpPr>
        <p:spPr>
          <a:xfrm>
            <a:off x="566738" y="1030288"/>
            <a:ext cx="11058525" cy="273050"/>
          </a:xfrm>
          <a:prstGeom prst="rect">
            <a:avLst/>
          </a:prstGeom>
          <a:noFill/>
        </p:spPr>
        <p:txBody>
          <a:bodyPr lIns="0" tIns="0" rIns="0" bIns="0">
            <a:spAutoFit/>
          </a:bodyPr>
          <a:lstStyle/>
          <a:p>
            <a:pPr>
              <a:buNone/>
            </a:pPr>
            <a:r>
              <a:rPr sz="1150" b="1" spc="260">
                <a:solidFill>
                  <a:srgbClr val="5E6B78"/>
                </a:solidFill>
                <a:latin typeface="Calibri"/>
                <a:ea typeface="Calibri"/>
                <a:cs typeface="Calibri"/>
              </a:rPr>
              <a:t>EXPERIMENTS — RQ4</a:t>
            </a:r>
          </a:p>
        </p:txBody>
      </p:sp>
      <p:sp>
        <p:nvSpPr>
          <p:cNvPr id="21512" name="TextBox 8">
            <a:extLst>
              <a:ext uri="{FF2B5EF4-FFF2-40B4-BE49-F238E27FC236}">
                <a16:creationId xmlns:a16="http://schemas.microsoft.com/office/drawing/2014/main" id="{0468F419-CB75-4B13-B04E-267DEAE5FA06}"/>
              </a:ext>
            </a:extLst>
          </p:cNvPr>
          <p:cNvSpPr>
            <a:spLocks noGrp="1"/>
          </p:cNvSpPr>
          <p:nvPr/>
        </p:nvSpPr>
        <p:spPr>
          <a:xfrm>
            <a:off x="566738" y="1276350"/>
            <a:ext cx="11058525" cy="658813"/>
          </a:xfrm>
          <a:prstGeom prst="rect">
            <a:avLst/>
          </a:prstGeom>
          <a:noFill/>
          <a:ln>
            <a:noFill/>
          </a:ln>
        </p:spPr>
        <p:txBody>
          <a:bodyPr lIns="0" tIns="0" rIns="0" bIns="0">
            <a:spAutoFit/>
          </a:bodyPr>
          <a:lstStyle/>
          <a:p>
            <a:r>
              <a:rPr sz="2850" b="1">
                <a:solidFill>
                  <a:srgbClr val="084C82"/>
                </a:solidFill>
                <a:latin typeface="Cambria"/>
                <a:ea typeface="Cambria"/>
                <a:cs typeface="Cambria"/>
              </a:rPr>
              <a:t>Parameter Sensitivity</a:t>
            </a:r>
            <a:endParaRPr sz="2700" b="1">
              <a:solidFill>
                <a:srgbClr val="084C82"/>
              </a:solidFill>
              <a:latin typeface="Cambria"/>
              <a:ea typeface="Cambria"/>
              <a:cs typeface="Cambria"/>
            </a:endParaRPr>
          </a:p>
        </p:txBody>
      </p:sp>
      <p:sp>
        <p:nvSpPr>
          <p:cNvPr id="10" name="Rounded Rectangle 9">
            <a:extLst>
              <a:ext uri="{FF2B5EF4-FFF2-40B4-BE49-F238E27FC236}">
                <a16:creationId xmlns:a16="http://schemas.microsoft.com/office/drawing/2014/main" id="{FDFB4790-2638-4479-AA20-F05510C97231}"/>
              </a:ext>
            </a:extLst>
          </p:cNvPr>
          <p:cNvSpPr>
            <a:spLocks noGrp="1"/>
          </p:cNvSpPr>
          <p:nvPr/>
        </p:nvSpPr>
        <p:spPr>
          <a:xfrm>
            <a:off x="566738" y="2017713"/>
            <a:ext cx="6934200" cy="4000500"/>
          </a:xfrm>
          <a:prstGeom prst="roundRect">
            <a:avLst>
              <a:gd name="adj" fmla="val 5500"/>
            </a:avLst>
          </a:prstGeom>
          <a:solidFill>
            <a:srgbClr val="FFFFFF"/>
          </a:solidFill>
          <a:ln w="1524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1526" name="Picture 10"/>
          <p:cNvPicPr>
            <a:picLocks noChangeAspect="1"/>
          </p:cNvPicPr>
          <p:nvPr/>
        </p:nvPicPr>
        <p:blipFill>
          <a:blip r:embed="rId4"/>
          <a:srcRect/>
          <a:stretch>
            <a:fillRect/>
          </a:stretch>
        </p:blipFill>
        <p:spPr>
          <a:xfrm>
            <a:off x="685800" y="2190750"/>
            <a:ext cx="6705600" cy="3598545"/>
          </a:xfrm>
          <a:prstGeom prst="rect">
            <a:avLst/>
          </a:prstGeom>
          <a:ln>
            <a:noFill/>
          </a:ln>
        </p:spPr>
      </p:pic>
      <p:sp>
        <p:nvSpPr>
          <p:cNvPr id="21515" name="text">
            <a:extLst>
              <a:ext uri="{FF2B5EF4-FFF2-40B4-BE49-F238E27FC236}">
                <a16:creationId xmlns:a16="http://schemas.microsoft.com/office/drawing/2014/main" id="{32639E64-8DBF-49A2-83FB-CB3B65AE9074}"/>
              </a:ext>
            </a:extLst>
          </p:cNvPr>
          <p:cNvSpPr>
            <a:spLocks noGrp="1"/>
          </p:cNvSpPr>
          <p:nvPr/>
        </p:nvSpPr>
        <p:spPr>
          <a:xfrm>
            <a:off x="7791450" y="2352675"/>
            <a:ext cx="3833813" cy="3400425"/>
          </a:xfrm>
          <a:prstGeom prst="rect">
            <a:avLst/>
          </a:prstGeom>
          <a:noFill/>
          <a:ln w="0">
            <a:noFill/>
          </a:ln>
        </p:spPr>
        <p:txBody>
          <a:bodyPr wrap="square" lIns="0" tIns="0" rIns="0" bIns="0" anchor="t">
            <a:noAutofit/>
          </a:bodyPr>
          <a:lstStyle/>
          <a:p>
            <a:pPr>
              <a:buNone/>
              <a:defRPr sz="1650" b="0">
                <a:solidFill>
                  <a:srgbClr val="27313D"/>
                </a:solidFill>
                <a:latin typeface="Calibri"/>
                <a:ea typeface="Calibri"/>
                <a:cs typeface="Calibri"/>
              </a:defRPr>
            </a:pPr>
            <a:r>
              <a:rPr sz="1800" b="0">
                <a:solidFill>
                  <a:srgbClr val="27313D"/>
                </a:solidFill>
                <a:latin typeface="Calibri"/>
                <a:ea typeface="Calibri"/>
                <a:cs typeface="Calibri"/>
              </a:rPr>
              <a:t>Detection ratios</a:t>
            </a:r>
          </a:p>
          <a:p>
            <a:endParaRPr sz="1800" b="0">
              <a:solidFill>
                <a:srgbClr val="27313D"/>
              </a:solidFill>
              <a:latin typeface="Calibri"/>
              <a:ea typeface="Calibri"/>
              <a:cs typeface="Calibri"/>
            </a:endParaRPr>
          </a:p>
          <a:p>
            <a:pPr>
              <a:buNone/>
              <a:defRPr sz="1650" b="0">
                <a:solidFill>
                  <a:srgbClr val="27313D"/>
                </a:solidFill>
                <a:latin typeface="Calibri"/>
                <a:ea typeface="Calibri"/>
                <a:cs typeface="Calibri"/>
              </a:defRPr>
            </a:pPr>
            <a:r>
              <a:rPr sz="1800" b="0">
                <a:solidFill>
                  <a:srgbClr val="27313D"/>
                </a:solidFill>
                <a:latin typeface="Calibri"/>
                <a:ea typeface="Calibri"/>
                <a:cs typeface="Calibri"/>
              </a:rPr>
              <a:t>Recall changes relatively little.</a:t>
            </a:r>
          </a:p>
          <a:p>
            <a:endParaRPr sz="1800" b="0">
              <a:solidFill>
                <a:srgbClr val="27313D"/>
              </a:solidFill>
              <a:latin typeface="Calibri"/>
              <a:ea typeface="Calibri"/>
              <a:cs typeface="Calibri"/>
            </a:endParaRPr>
          </a:p>
          <a:p>
            <a:pPr>
              <a:buNone/>
              <a:defRPr sz="1650" b="0">
                <a:solidFill>
                  <a:srgbClr val="27313D"/>
                </a:solidFill>
                <a:latin typeface="Calibri"/>
                <a:ea typeface="Calibri"/>
                <a:cs typeface="Calibri"/>
              </a:defRPr>
            </a:pPr>
            <a:r>
              <a:rPr sz="1800" b="0">
                <a:solidFill>
                  <a:srgbClr val="27313D"/>
                </a:solidFill>
                <a:latin typeface="Calibri"/>
                <a:ea typeface="Calibri"/>
                <a:cs typeface="Calibri"/>
              </a:rPr>
              <a:t>NDCG and MRR show more local variation.</a:t>
            </a:r>
          </a:p>
          <a:p>
            <a:endParaRPr sz="1800" b="0">
              <a:solidFill>
                <a:srgbClr val="27313D"/>
              </a:solidFill>
              <a:latin typeface="Calibri"/>
              <a:ea typeface="Calibri"/>
              <a:cs typeface="Calibri"/>
            </a:endParaRPr>
          </a:p>
          <a:p>
            <a:pPr>
              <a:buNone/>
              <a:defRPr sz="1650" b="0">
                <a:solidFill>
                  <a:srgbClr val="27313D"/>
                </a:solidFill>
                <a:latin typeface="Calibri"/>
                <a:ea typeface="Calibri"/>
                <a:cs typeface="Calibri"/>
              </a:defRPr>
            </a:pPr>
            <a:r>
              <a:rPr sz="1800" b="0">
                <a:solidFill>
                  <a:srgbClr val="27313D"/>
                </a:solidFill>
                <a:latin typeface="Calibri"/>
                <a:ea typeface="Calibri"/>
                <a:cs typeface="Calibri"/>
              </a:rPr>
              <a:t>Ratios control supervision, rather than measuring distortion prevalence.</a:t>
            </a:r>
          </a:p>
        </p:txBody>
      </p:sp>
      <p:sp>
        <p:nvSpPr>
          <p:cNvPr id="21516" name="Page number">
            <a:extLst>
              <a:ext uri="{FF2B5EF4-FFF2-40B4-BE49-F238E27FC236}">
                <a16:creationId xmlns:a16="http://schemas.microsoft.com/office/drawing/2014/main" id="{6011D4C1-64ED-48BD-B653-51B7FF96876E}"/>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26 / 37</a:t>
            </a:r>
          </a:p>
        </p:txBody>
      </p:sp>
    </p:spTree>
    <p:extLst>
      <p:ext uri="{BB962C8B-B14F-4D97-AF65-F5344CB8AC3E}">
        <p14:creationId xmlns:p14="http://schemas.microsoft.com/office/powerpoint/2010/main" val="980989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C87F4161-2718-4559-998E-0D379639BD01}"/>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DISCUSSION</a:t>
            </a:r>
          </a:p>
        </p:txBody>
      </p:sp>
      <p:sp>
        <p:nvSpPr>
          <p:cNvPr id="2064" name="Slide title">
            <a:extLst>
              <a:ext uri="{FF2B5EF4-FFF2-40B4-BE49-F238E27FC236}">
                <a16:creationId xmlns:a16="http://schemas.microsoft.com/office/drawing/2014/main" id="{E1227BD7-FA11-4301-9348-209B88C35252}"/>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Evidence Boundaries and Open Method Questions</a:t>
            </a:r>
          </a:p>
        </p:txBody>
      </p:sp>
      <p:sp>
        <p:nvSpPr>
          <p:cNvPr id="2065" name="Introduction">
            <a:extLst>
              <a:ext uri="{FF2B5EF4-FFF2-40B4-BE49-F238E27FC236}">
                <a16:creationId xmlns:a16="http://schemas.microsoft.com/office/drawing/2014/main" id="{933B6499-80E6-410E-8D38-A220BC66ACC3}"/>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The current evidence leaves several useful research questions open</a:t>
            </a:r>
          </a:p>
        </p:txBody>
      </p:sp>
      <p:graphicFrame>
        <p:nvGraphicFramePr>
          <p:cNvPr id="2078" name="表格 2077"/>
          <p:cNvGraphicFramePr/>
          <p:nvPr/>
        </p:nvGraphicFramePr>
        <p:xfrm>
          <a:off x="571500" y="2486025"/>
          <a:ext cx="11049000" cy="3190875"/>
        </p:xfrm>
        <a:graphic>
          <a:graphicData uri="http://schemas.openxmlformats.org/drawingml/2006/table">
            <a:tbl>
              <a:tblPr firstRow="1"/>
              <a:tblGrid>
                <a:gridCol w="2381250">
                  <a:extLst>
                    <a:ext uri="{9D8B030D-6E8A-4147-A177-3AD203B41FA5}">
                      <a16:colId xmlns:a16="http://schemas.microsoft.com/office/drawing/2014/main" val="20000"/>
                    </a:ext>
                  </a:extLst>
                </a:gridCol>
                <a:gridCol w="447675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638175">
                <a:tc>
                  <a:txBody>
                    <a:bodyPr/>
                    <a:lstStyle/>
                    <a:p>
                      <a:r>
                        <a:rPr sz="1800" b="1">
                          <a:solidFill>
                            <a:srgbClr val="FFFFFF"/>
                          </a:solidFill>
                          <a:latin typeface="Calibri"/>
                          <a:ea typeface="Calibri"/>
                          <a:cs typeface="Calibri"/>
                        </a:rPr>
                        <a:t>Open issue</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Why it matters</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Useful next experiment</a:t>
                      </a:r>
                    </a:p>
                  </a:txBody>
                  <a:tcPr marL="76200" marR="76200" marT="38100" marB="38100" anchor="ctr">
                    <a:solidFill>
                      <a:srgbClr val="006CAF"/>
                    </a:solidFill>
                  </a:tcPr>
                </a:tc>
                <a:extLst>
                  <a:ext uri="{0D108BD9-81ED-4DB2-BD59-A6C34878D82A}">
                    <a16:rowId xmlns:a16="http://schemas.microsoft.com/office/drawing/2014/main" val="10000"/>
                  </a:ext>
                </a:extLst>
              </a:tr>
              <a:tr h="638175">
                <a:tc>
                  <a:txBody>
                    <a:bodyPr/>
                    <a:lstStyle/>
                    <a:p>
                      <a:r>
                        <a:rPr sz="1800" b="1">
                          <a:solidFill>
                            <a:srgbClr val="27313D"/>
                          </a:solidFill>
                          <a:latin typeface="Calibri"/>
                          <a:ea typeface="Calibri"/>
                          <a:cs typeface="Calibri"/>
                        </a:rPr>
                        <a:t>Proxy supervision</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Synthetic noise and the USR teacher can be imperfect</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Vary corruption types and teacher quality</a:t>
                      </a:r>
                    </a:p>
                  </a:txBody>
                  <a:tcPr marL="76200" marR="76200" marT="38100" marB="38100" anchor="ctr">
                    <a:solidFill>
                      <a:srgbClr val="FFFFFF"/>
                    </a:solidFill>
                  </a:tcPr>
                </a:tc>
                <a:extLst>
                  <a:ext uri="{0D108BD9-81ED-4DB2-BD59-A6C34878D82A}">
                    <a16:rowId xmlns:a16="http://schemas.microsoft.com/office/drawing/2014/main" val="10001"/>
                  </a:ext>
                </a:extLst>
              </a:tr>
              <a:tr h="638175">
                <a:tc>
                  <a:txBody>
                    <a:bodyPr/>
                    <a:lstStyle/>
                    <a:p>
                      <a:r>
                        <a:rPr sz="1800" b="1">
                          <a:solidFill>
                            <a:srgbClr val="27313D"/>
                          </a:solidFill>
                          <a:latin typeface="Calibri"/>
                          <a:ea typeface="Calibri"/>
                          <a:cs typeface="Calibri"/>
                        </a:rPr>
                        <a:t>Routing contribution</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Single-expert ablations do not isolate learned gating</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Compare fixed averaging and matched-capacity models</a:t>
                      </a:r>
                    </a:p>
                  </a:txBody>
                  <a:tcPr marL="76200" marR="76200" marT="38100" marB="38100" anchor="ctr">
                    <a:solidFill>
                      <a:srgbClr val="EFF4FA"/>
                    </a:solidFill>
                  </a:tcPr>
                </a:tc>
                <a:extLst>
                  <a:ext uri="{0D108BD9-81ED-4DB2-BD59-A6C34878D82A}">
                    <a16:rowId xmlns:a16="http://schemas.microsoft.com/office/drawing/2014/main" val="10002"/>
                  </a:ext>
                </a:extLst>
              </a:tr>
              <a:tr h="638175">
                <a:tc>
                  <a:txBody>
                    <a:bodyPr/>
                    <a:lstStyle/>
                    <a:p>
                      <a:r>
                        <a:rPr sz="1800" b="1">
                          <a:solidFill>
                            <a:srgbClr val="27313D"/>
                          </a:solidFill>
                          <a:latin typeface="Calibri"/>
                          <a:ea typeface="Calibri"/>
                          <a:cs typeface="Calibri"/>
                        </a:rPr>
                        <a:t>Offline evaluation</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Logged next-item accuracy is not a direct preference measure</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Evaluate with richer feedback or controlled exposure</a:t>
                      </a:r>
                    </a:p>
                  </a:txBody>
                  <a:tcPr marL="76200" marR="76200" marT="38100" marB="38100" anchor="ctr">
                    <a:solidFill>
                      <a:srgbClr val="FFFFFF"/>
                    </a:solidFill>
                  </a:tcPr>
                </a:tc>
                <a:extLst>
                  <a:ext uri="{0D108BD9-81ED-4DB2-BD59-A6C34878D82A}">
                    <a16:rowId xmlns:a16="http://schemas.microsoft.com/office/drawing/2014/main" val="10003"/>
                  </a:ext>
                </a:extLst>
              </a:tr>
              <a:tr h="638175">
                <a:tc>
                  <a:txBody>
                    <a:bodyPr/>
                    <a:lstStyle/>
                    <a:p>
                      <a:r>
                        <a:rPr sz="1800" b="1">
                          <a:solidFill>
                            <a:srgbClr val="27313D"/>
                          </a:solidFill>
                          <a:latin typeface="Calibri"/>
                          <a:ea typeface="Calibri"/>
                          <a:cs typeface="Calibri"/>
                        </a:rPr>
                        <a:t>Serving cost</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Both experts and the router run at inference</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Measure latency, memory and ranking quality together</a:t>
                      </a:r>
                    </a:p>
                  </a:txBody>
                  <a:tcPr marL="76200" marR="76200" marT="38100" marB="38100" anchor="ctr">
                    <a:solidFill>
                      <a:srgbClr val="EFF4FA"/>
                    </a:solidFill>
                  </a:tcPr>
                </a:tc>
                <a:extLst>
                  <a:ext uri="{0D108BD9-81ED-4DB2-BD59-A6C34878D82A}">
                    <a16:rowId xmlns:a16="http://schemas.microsoft.com/office/drawing/2014/main" val="10004"/>
                  </a:ext>
                </a:extLst>
              </a:tr>
            </a:tbl>
          </a:graphicData>
        </a:graphic>
      </p:graphicFrame>
      <p:sp>
        <p:nvSpPr>
          <p:cNvPr id="2067" name="Interpretation note">
            <a:extLst>
              <a:ext uri="{FF2B5EF4-FFF2-40B4-BE49-F238E27FC236}">
                <a16:creationId xmlns:a16="http://schemas.microsoft.com/office/drawing/2014/main" id="{510EC598-A191-4BEC-850B-FEEA63E2F68C}"/>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The current results motivate controlled tests of supervision, routing, and evaluation targets.</a:t>
            </a:r>
          </a:p>
        </p:txBody>
      </p:sp>
      <p:sp>
        <p:nvSpPr>
          <p:cNvPr id="2068" name="Page number">
            <a:extLst>
              <a:ext uri="{FF2B5EF4-FFF2-40B4-BE49-F238E27FC236}">
                <a16:creationId xmlns:a16="http://schemas.microsoft.com/office/drawing/2014/main" id="{7F1C00CB-BE70-4E19-B2DC-F90EEAE187F7}"/>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27 / 37</a:t>
            </a:r>
          </a:p>
        </p:txBody>
      </p:sp>
    </p:spTree>
    <p:extLst>
      <p:ext uri="{BB962C8B-B14F-4D97-AF65-F5344CB8AC3E}">
        <p14:creationId xmlns:p14="http://schemas.microsoft.com/office/powerpoint/2010/main" val="1594357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1158E391-513C-455B-A1D2-82538618B8D1}"/>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AI AND BUSINESS RESEARCH</a:t>
            </a:r>
          </a:p>
        </p:txBody>
      </p:sp>
      <p:sp>
        <p:nvSpPr>
          <p:cNvPr id="2064" name="Slide title">
            <a:extLst>
              <a:ext uri="{FF2B5EF4-FFF2-40B4-BE49-F238E27FC236}">
                <a16:creationId xmlns:a16="http://schemas.microsoft.com/office/drawing/2014/main" id="{223C9A58-A393-4D12-9814-A2282E7A0AAD}"/>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Preference Learning and Market Outcomes</a:t>
            </a:r>
          </a:p>
        </p:txBody>
      </p:sp>
      <p:sp>
        <p:nvSpPr>
          <p:cNvPr id="2065" name="Introduction">
            <a:extLst>
              <a:ext uri="{FF2B5EF4-FFF2-40B4-BE49-F238E27FC236}">
                <a16:creationId xmlns:a16="http://schemas.microsoft.com/office/drawing/2014/main" id="{9C9F8D48-D077-466C-B0BF-5627AA9AA399}"/>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Model quality and the economic consequences of recommendation require distinct evidence</a:t>
            </a:r>
          </a:p>
        </p:txBody>
      </p:sp>
      <p:graphicFrame>
        <p:nvGraphicFramePr>
          <p:cNvPr id="2078" name="表格 2077"/>
          <p:cNvGraphicFramePr/>
          <p:nvPr/>
        </p:nvGraphicFramePr>
        <p:xfrm>
          <a:off x="571500" y="2638425"/>
          <a:ext cx="11049000" cy="2552700"/>
        </p:xfrm>
        <a:graphic>
          <a:graphicData uri="http://schemas.openxmlformats.org/drawingml/2006/table">
            <a:tbl>
              <a:tblPr firstRow="1"/>
              <a:tblGrid>
                <a:gridCol w="2524125">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gridCol w="4143375">
                  <a:extLst>
                    <a:ext uri="{9D8B030D-6E8A-4147-A177-3AD203B41FA5}">
                      <a16:colId xmlns:a16="http://schemas.microsoft.com/office/drawing/2014/main" val="20002"/>
                    </a:ext>
                  </a:extLst>
                </a:gridCol>
              </a:tblGrid>
              <a:tr h="638175">
                <a:tc>
                  <a:txBody>
                    <a:bodyPr/>
                    <a:lstStyle/>
                    <a:p>
                      <a:r>
                        <a:rPr sz="1800" b="1">
                          <a:solidFill>
                            <a:srgbClr val="FFFFFF"/>
                          </a:solidFill>
                          <a:latin typeface="Calibri"/>
                          <a:ea typeface="Calibri"/>
                          <a:cs typeface="Calibri"/>
                        </a:rPr>
                        <a:t>Research object</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Connection to DARM</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Open question</a:t>
                      </a:r>
                    </a:p>
                  </a:txBody>
                  <a:tcPr marL="76200" marR="76200" marT="38100" marB="38100" anchor="ctr">
                    <a:solidFill>
                      <a:srgbClr val="006CAF"/>
                    </a:solidFill>
                  </a:tcPr>
                </a:tc>
                <a:extLst>
                  <a:ext uri="{0D108BD9-81ED-4DB2-BD59-A6C34878D82A}">
                    <a16:rowId xmlns:a16="http://schemas.microsoft.com/office/drawing/2014/main" val="10000"/>
                  </a:ext>
                </a:extLst>
              </a:tr>
              <a:tr h="638175">
                <a:tc>
                  <a:txBody>
                    <a:bodyPr/>
                    <a:lstStyle/>
                    <a:p>
                      <a:r>
                        <a:rPr sz="1800" b="1">
                          <a:solidFill>
                            <a:srgbClr val="27313D"/>
                          </a:solidFill>
                          <a:latin typeface="Calibri"/>
                          <a:ea typeface="Calibri"/>
                          <a:cs typeface="Calibri"/>
                        </a:rPr>
                        <a:t>Consumer preference</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Robust learning from ambiguous behavior</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Does better prediction improve preference alignment?</a:t>
                      </a:r>
                    </a:p>
                  </a:txBody>
                  <a:tcPr marL="76200" marR="76200" marT="38100" marB="38100" anchor="ctr">
                    <a:solidFill>
                      <a:srgbClr val="FFFFFF"/>
                    </a:solidFill>
                  </a:tcPr>
                </a:tc>
                <a:extLst>
                  <a:ext uri="{0D108BD9-81ED-4DB2-BD59-A6C34878D82A}">
                    <a16:rowId xmlns:a16="http://schemas.microsoft.com/office/drawing/2014/main" val="10001"/>
                  </a:ext>
                </a:extLst>
              </a:tr>
              <a:tr h="638175">
                <a:tc>
                  <a:txBody>
                    <a:bodyPr/>
                    <a:lstStyle/>
                    <a:p>
                      <a:r>
                        <a:rPr sz="1800" b="1">
                          <a:solidFill>
                            <a:srgbClr val="27313D"/>
                          </a:solidFill>
                          <a:latin typeface="Calibri"/>
                          <a:ea typeface="Calibri"/>
                          <a:cs typeface="Calibri"/>
                        </a:rPr>
                        <a:t>Product discovery</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Expert weights can change which items rank highly</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Which users and products benefit from the change?</a:t>
                      </a:r>
                    </a:p>
                  </a:txBody>
                  <a:tcPr marL="76200" marR="76200" marT="38100" marB="38100" anchor="ctr">
                    <a:solidFill>
                      <a:srgbClr val="EFF4FA"/>
                    </a:solidFill>
                  </a:tcPr>
                </a:tc>
                <a:extLst>
                  <a:ext uri="{0D108BD9-81ED-4DB2-BD59-A6C34878D82A}">
                    <a16:rowId xmlns:a16="http://schemas.microsoft.com/office/drawing/2014/main" val="10002"/>
                  </a:ext>
                </a:extLst>
              </a:tr>
              <a:tr h="638175">
                <a:tc>
                  <a:txBody>
                    <a:bodyPr/>
                    <a:lstStyle/>
                    <a:p>
                      <a:r>
                        <a:rPr sz="1800" b="1">
                          <a:solidFill>
                            <a:srgbClr val="27313D"/>
                          </a:solidFill>
                          <a:latin typeface="Calibri"/>
                          <a:ea typeface="Calibri"/>
                          <a:cs typeface="Calibri"/>
                        </a:rPr>
                        <a:t>Market concentration</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Rankings affect the exposure that generates future data</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How do repeated recommendations reshape demand?</a:t>
                      </a:r>
                    </a:p>
                  </a:txBody>
                  <a:tcPr marL="76200" marR="76200" marT="38100" marB="38100" anchor="ctr">
                    <a:solidFill>
                      <a:srgbClr val="FFFFFF"/>
                    </a:solidFill>
                  </a:tcPr>
                </a:tc>
                <a:extLst>
                  <a:ext uri="{0D108BD9-81ED-4DB2-BD59-A6C34878D82A}">
                    <a16:rowId xmlns:a16="http://schemas.microsoft.com/office/drawing/2014/main" val="10003"/>
                  </a:ext>
                </a:extLst>
              </a:tr>
            </a:tbl>
          </a:graphicData>
        </a:graphic>
      </p:graphicFrame>
      <p:sp>
        <p:nvSpPr>
          <p:cNvPr id="2067" name="Interpretation note">
            <a:extLst>
              <a:ext uri="{FF2B5EF4-FFF2-40B4-BE49-F238E27FC236}">
                <a16:creationId xmlns:a16="http://schemas.microsoft.com/office/drawing/2014/main" id="{C4DC570C-31E8-4FB5-B255-206D53D21EB4}"/>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Related research: Fleder and Hosanagar (Management Science, 2009). Market effects are untested extensions.</a:t>
            </a:r>
          </a:p>
        </p:txBody>
      </p:sp>
      <p:sp>
        <p:nvSpPr>
          <p:cNvPr id="2068" name="Page number">
            <a:extLst>
              <a:ext uri="{FF2B5EF4-FFF2-40B4-BE49-F238E27FC236}">
                <a16:creationId xmlns:a16="http://schemas.microsoft.com/office/drawing/2014/main" id="{4595FC9A-9106-46E0-95A2-3EB0DDE88217}"/>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28 / 37</a:t>
            </a:r>
          </a:p>
        </p:txBody>
      </p:sp>
    </p:spTree>
    <p:extLst>
      <p:ext uri="{BB962C8B-B14F-4D97-AF65-F5344CB8AC3E}">
        <p14:creationId xmlns:p14="http://schemas.microsoft.com/office/powerpoint/2010/main" val="1594357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E66C37FB-7BC8-4C38-A2D2-45D93A31D73C}"/>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RESEARCH OUTLOOK</a:t>
            </a:r>
          </a:p>
        </p:txBody>
      </p:sp>
      <p:sp>
        <p:nvSpPr>
          <p:cNvPr id="2064" name="Slide title">
            <a:extLst>
              <a:ext uri="{FF2B5EF4-FFF2-40B4-BE49-F238E27FC236}">
                <a16:creationId xmlns:a16="http://schemas.microsoft.com/office/drawing/2014/main" id="{22585CCC-1D0F-454F-826D-180C36890BAA}"/>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Uncertainty, Intent, and Adaptive Routing</a:t>
            </a:r>
          </a:p>
        </p:txBody>
      </p:sp>
      <p:sp>
        <p:nvSpPr>
          <p:cNvPr id="2065" name="Introduction">
            <a:extLst>
              <a:ext uri="{FF2B5EF4-FFF2-40B4-BE49-F238E27FC236}">
                <a16:creationId xmlns:a16="http://schemas.microsoft.com/office/drawing/2014/main" id="{E6CA0B43-5F96-4467-BF46-680F65732504}"/>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Richer behavioral context could improve the interpretation of expert disagreement</a:t>
            </a:r>
          </a:p>
        </p:txBody>
      </p:sp>
      <p:sp>
        <p:nvSpPr>
          <p:cNvPr id="2066" name="text">
            <a:extLst>
              <a:ext uri="{FF2B5EF4-FFF2-40B4-BE49-F238E27FC236}">
                <a16:creationId xmlns:a16="http://schemas.microsoft.com/office/drawing/2014/main" id="{E32F26E8-F756-434E-958A-A1637CAA85DB}"/>
              </a:ext>
            </a:extLst>
          </p:cNvPr>
          <p:cNvSpPr>
            <a:spLocks noGrp="1"/>
          </p:cNvSpPr>
          <p:nvPr/>
        </p:nvSpPr>
        <p:spPr>
          <a:xfrm>
            <a:off x="571500" y="27051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Proxy uncertainty</a:t>
            </a:r>
          </a:p>
        </p:txBody>
      </p:sp>
      <p:sp>
        <p:nvSpPr>
          <p:cNvPr id="2067" name="text">
            <a:extLst>
              <a:ext uri="{FF2B5EF4-FFF2-40B4-BE49-F238E27FC236}">
                <a16:creationId xmlns:a16="http://schemas.microsoft.com/office/drawing/2014/main" id="{0BEEFA0F-B1B8-4D09-A986-00044D2E6472}"/>
              </a:ext>
            </a:extLst>
          </p:cNvPr>
          <p:cNvSpPr>
            <a:spLocks noGrp="1"/>
          </p:cNvSpPr>
          <p:nvPr/>
        </p:nvSpPr>
        <p:spPr>
          <a:xfrm>
            <a:off x="3476625" y="27051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Use teacher confidence when constructing distortion supervision</a:t>
            </a:r>
          </a:p>
        </p:txBody>
      </p:sp>
      <p:sp>
        <p:nvSpPr>
          <p:cNvPr id="2068" name="text">
            <a:extLst>
              <a:ext uri="{FF2B5EF4-FFF2-40B4-BE49-F238E27FC236}">
                <a16:creationId xmlns:a16="http://schemas.microsoft.com/office/drawing/2014/main" id="{EEA68865-4C6F-4E7D-BC6B-0862999B981A}"/>
              </a:ext>
            </a:extLst>
          </p:cNvPr>
          <p:cNvSpPr>
            <a:spLocks noGrp="1"/>
          </p:cNvSpPr>
          <p:nvPr/>
        </p:nvSpPr>
        <p:spPr>
          <a:xfrm>
            <a:off x="571500" y="371475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Changing intent</a:t>
            </a:r>
          </a:p>
        </p:txBody>
      </p:sp>
      <p:sp>
        <p:nvSpPr>
          <p:cNvPr id="2069" name="text">
            <a:extLst>
              <a:ext uri="{FF2B5EF4-FFF2-40B4-BE49-F238E27FC236}">
                <a16:creationId xmlns:a16="http://schemas.microsoft.com/office/drawing/2014/main" id="{2CC461B0-C29D-4905-B789-7911F9CE6B8C}"/>
              </a:ext>
            </a:extLst>
          </p:cNvPr>
          <p:cNvSpPr>
            <a:spLocks noGrp="1"/>
          </p:cNvSpPr>
          <p:nvPr/>
        </p:nvSpPr>
        <p:spPr>
          <a:xfrm>
            <a:off x="3476625" y="371475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Distinguish a temporary shopping mission from a persistent interest shift</a:t>
            </a:r>
          </a:p>
        </p:txBody>
      </p:sp>
      <p:sp>
        <p:nvSpPr>
          <p:cNvPr id="2070" name="text">
            <a:extLst>
              <a:ext uri="{FF2B5EF4-FFF2-40B4-BE49-F238E27FC236}">
                <a16:creationId xmlns:a16="http://schemas.microsoft.com/office/drawing/2014/main" id="{8133015D-8EA6-4749-BE3A-726591227376}"/>
              </a:ext>
            </a:extLst>
          </p:cNvPr>
          <p:cNvSpPr>
            <a:spLocks noGrp="1"/>
          </p:cNvSpPr>
          <p:nvPr/>
        </p:nvSpPr>
        <p:spPr>
          <a:xfrm>
            <a:off x="571500" y="4724400"/>
            <a:ext cx="2571750" cy="91440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Expert disagreement</a:t>
            </a:r>
          </a:p>
        </p:txBody>
      </p:sp>
      <p:sp>
        <p:nvSpPr>
          <p:cNvPr id="2071" name="text">
            <a:extLst>
              <a:ext uri="{FF2B5EF4-FFF2-40B4-BE49-F238E27FC236}">
                <a16:creationId xmlns:a16="http://schemas.microsoft.com/office/drawing/2014/main" id="{2DDB00C4-591E-4EEB-B020-8CBCC5200833}"/>
              </a:ext>
            </a:extLst>
          </p:cNvPr>
          <p:cNvSpPr>
            <a:spLocks noGrp="1"/>
          </p:cNvSpPr>
          <p:nvPr/>
        </p:nvSpPr>
        <p:spPr>
          <a:xfrm>
            <a:off x="3476625" y="4724400"/>
            <a:ext cx="8048625" cy="91440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Learn when disagreement signals distortion or different needs</a:t>
            </a:r>
          </a:p>
        </p:txBody>
      </p:sp>
      <p:sp>
        <p:nvSpPr>
          <p:cNvPr id="2072" name="Interpretation note">
            <a:extLst>
              <a:ext uri="{FF2B5EF4-FFF2-40B4-BE49-F238E27FC236}">
                <a16:creationId xmlns:a16="http://schemas.microsoft.com/office/drawing/2014/main" id="{F9D00DBF-CD4E-4F6A-91D3-8A1EDF1872B1}"/>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Proposed extensions to DARM. The present model does not explicitly identify shopping intent.</a:t>
            </a:r>
          </a:p>
        </p:txBody>
      </p:sp>
      <p:sp>
        <p:nvSpPr>
          <p:cNvPr id="2073" name="Page number">
            <a:extLst>
              <a:ext uri="{FF2B5EF4-FFF2-40B4-BE49-F238E27FC236}">
                <a16:creationId xmlns:a16="http://schemas.microsoft.com/office/drawing/2014/main" id="{DF3058DA-8024-4B24-BEE3-55D46E17A4B2}"/>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29 / 37</a:t>
            </a:r>
          </a:p>
        </p:txBody>
      </p:sp>
    </p:spTree>
    <p:extLst>
      <p:ext uri="{BB962C8B-B14F-4D97-AF65-F5344CB8AC3E}">
        <p14:creationId xmlns:p14="http://schemas.microsoft.com/office/powerpoint/2010/main" val="1594357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2"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DC186C4B-9892-4595-9A5D-E5EB7B708D41}"/>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RESEARCH OUTLOOK</a:t>
            </a:r>
          </a:p>
        </p:txBody>
      </p:sp>
      <p:sp>
        <p:nvSpPr>
          <p:cNvPr id="2064" name="Slide title">
            <a:extLst>
              <a:ext uri="{FF2B5EF4-FFF2-40B4-BE49-F238E27FC236}">
                <a16:creationId xmlns:a16="http://schemas.microsoft.com/office/drawing/2014/main" id="{3091AF5B-6FC6-494C-A01C-910CBD300F7D}"/>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Research Designs for the Next Study</a:t>
            </a:r>
          </a:p>
        </p:txBody>
      </p:sp>
      <p:sp>
        <p:nvSpPr>
          <p:cNvPr id="2065" name="Introduction">
            <a:extLst>
              <a:ext uri="{FF2B5EF4-FFF2-40B4-BE49-F238E27FC236}">
                <a16:creationId xmlns:a16="http://schemas.microsoft.com/office/drawing/2014/main" id="{181CA004-FCE3-44C5-83D0-3C5E51A3C612}"/>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Different experiments can separate mechanism, prediction, and downstream effects</a:t>
            </a:r>
          </a:p>
        </p:txBody>
      </p:sp>
      <p:graphicFrame>
        <p:nvGraphicFramePr>
          <p:cNvPr id="2078" name="表格 2077"/>
          <p:cNvGraphicFramePr/>
          <p:nvPr/>
        </p:nvGraphicFramePr>
        <p:xfrm>
          <a:off x="571500" y="2638425"/>
          <a:ext cx="11049000" cy="2552700"/>
        </p:xfrm>
        <a:graphic>
          <a:graphicData uri="http://schemas.openxmlformats.org/drawingml/2006/table">
            <a:tbl>
              <a:tblPr firstRow="1"/>
              <a:tblGrid>
                <a:gridCol w="2714625">
                  <a:extLst>
                    <a:ext uri="{9D8B030D-6E8A-4147-A177-3AD203B41FA5}">
                      <a16:colId xmlns:a16="http://schemas.microsoft.com/office/drawing/2014/main" val="20000"/>
                    </a:ext>
                  </a:extLst>
                </a:gridCol>
                <a:gridCol w="4333875">
                  <a:extLst>
                    <a:ext uri="{9D8B030D-6E8A-4147-A177-3AD203B41FA5}">
                      <a16:colId xmlns:a16="http://schemas.microsoft.com/office/drawing/2014/main" val="20001"/>
                    </a:ext>
                  </a:extLst>
                </a:gridCol>
                <a:gridCol w="4000500">
                  <a:extLst>
                    <a:ext uri="{9D8B030D-6E8A-4147-A177-3AD203B41FA5}">
                      <a16:colId xmlns:a16="http://schemas.microsoft.com/office/drawing/2014/main" val="20002"/>
                    </a:ext>
                  </a:extLst>
                </a:gridCol>
              </a:tblGrid>
              <a:tr h="638175">
                <a:tc>
                  <a:txBody>
                    <a:bodyPr/>
                    <a:lstStyle/>
                    <a:p>
                      <a:r>
                        <a:rPr sz="1800" b="1">
                          <a:solidFill>
                            <a:srgbClr val="FFFFFF"/>
                          </a:solidFill>
                          <a:latin typeface="Calibri"/>
                          <a:ea typeface="Calibri"/>
                          <a:cs typeface="Calibri"/>
                        </a:rPr>
                        <a:t>Study</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Variation or comparison</a:t>
                      </a:r>
                    </a:p>
                  </a:txBody>
                  <a:tcPr marL="76200" marR="76200" marT="38100" marB="38100" anchor="ctr">
                    <a:solidFill>
                      <a:srgbClr val="006CAF"/>
                    </a:solidFill>
                  </a:tcPr>
                </a:tc>
                <a:tc>
                  <a:txBody>
                    <a:bodyPr/>
                    <a:lstStyle/>
                    <a:p>
                      <a:r>
                        <a:rPr sz="1800" b="1">
                          <a:solidFill>
                            <a:srgbClr val="FFFFFF"/>
                          </a:solidFill>
                          <a:latin typeface="Calibri"/>
                          <a:ea typeface="Calibri"/>
                          <a:cs typeface="Calibri"/>
                        </a:rPr>
                        <a:t>Question it can address</a:t>
                      </a:r>
                    </a:p>
                  </a:txBody>
                  <a:tcPr marL="76200" marR="76200" marT="38100" marB="38100" anchor="ctr">
                    <a:solidFill>
                      <a:srgbClr val="006CAF"/>
                    </a:solidFill>
                  </a:tcPr>
                </a:tc>
                <a:extLst>
                  <a:ext uri="{0D108BD9-81ED-4DB2-BD59-A6C34878D82A}">
                    <a16:rowId xmlns:a16="http://schemas.microsoft.com/office/drawing/2014/main" val="10000"/>
                  </a:ext>
                </a:extLst>
              </a:tr>
              <a:tr h="638175">
                <a:tc>
                  <a:txBody>
                    <a:bodyPr/>
                    <a:lstStyle/>
                    <a:p>
                      <a:r>
                        <a:rPr sz="1800" b="1">
                          <a:solidFill>
                            <a:srgbClr val="27313D"/>
                          </a:solidFill>
                          <a:latin typeface="Calibri"/>
                          <a:ea typeface="Calibri"/>
                          <a:cs typeface="Calibri"/>
                        </a:rPr>
                        <a:t>Controlled distortion</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Change corruption types and teacher quality</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When do the supervision proxies transfer?</a:t>
                      </a:r>
                    </a:p>
                  </a:txBody>
                  <a:tcPr marL="76200" marR="76200" marT="38100" marB="38100" anchor="ctr">
                    <a:solidFill>
                      <a:srgbClr val="FFFFFF"/>
                    </a:solidFill>
                  </a:tcPr>
                </a:tc>
                <a:extLst>
                  <a:ext uri="{0D108BD9-81ED-4DB2-BD59-A6C34878D82A}">
                    <a16:rowId xmlns:a16="http://schemas.microsoft.com/office/drawing/2014/main" val="10001"/>
                  </a:ext>
                </a:extLst>
              </a:tr>
              <a:tr h="638175">
                <a:tc>
                  <a:txBody>
                    <a:bodyPr/>
                    <a:lstStyle/>
                    <a:p>
                      <a:r>
                        <a:rPr sz="1800" b="1">
                          <a:solidFill>
                            <a:srgbClr val="27313D"/>
                          </a:solidFill>
                          <a:latin typeface="Calibri"/>
                          <a:ea typeface="Calibri"/>
                          <a:cs typeface="Calibri"/>
                        </a:rPr>
                        <a:t>Exposure experiment</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Randomize a defined recommendation policy</a:t>
                      </a:r>
                    </a:p>
                  </a:txBody>
                  <a:tcPr marL="76200" marR="76200" marT="38100" marB="38100" anchor="ctr">
                    <a:solidFill>
                      <a:srgbClr val="EFF4FA"/>
                    </a:solidFill>
                  </a:tcPr>
                </a:tc>
                <a:tc>
                  <a:txBody>
                    <a:bodyPr/>
                    <a:lstStyle/>
                    <a:p>
                      <a:r>
                        <a:rPr sz="1800" b="0">
                          <a:solidFill>
                            <a:srgbClr val="27313D"/>
                          </a:solidFill>
                          <a:latin typeface="Calibri"/>
                          <a:ea typeface="Calibri"/>
                          <a:cs typeface="Calibri"/>
                        </a:rPr>
                        <a:t>Does the policy improve measured consumer outcomes?</a:t>
                      </a:r>
                    </a:p>
                  </a:txBody>
                  <a:tcPr marL="76200" marR="76200" marT="38100" marB="38100" anchor="ctr">
                    <a:solidFill>
                      <a:srgbClr val="EFF4FA"/>
                    </a:solidFill>
                  </a:tcPr>
                </a:tc>
                <a:extLst>
                  <a:ext uri="{0D108BD9-81ED-4DB2-BD59-A6C34878D82A}">
                    <a16:rowId xmlns:a16="http://schemas.microsoft.com/office/drawing/2014/main" val="10002"/>
                  </a:ext>
                </a:extLst>
              </a:tr>
              <a:tr h="638175">
                <a:tc>
                  <a:txBody>
                    <a:bodyPr/>
                    <a:lstStyle/>
                    <a:p>
                      <a:r>
                        <a:rPr sz="1800" b="1">
                          <a:solidFill>
                            <a:srgbClr val="27313D"/>
                          </a:solidFill>
                          <a:latin typeface="Calibri"/>
                          <a:ea typeface="Calibri"/>
                          <a:cs typeface="Calibri"/>
                        </a:rPr>
                        <a:t>Repeated feedback study</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Compare learning policies across multiple rounds</a:t>
                      </a:r>
                    </a:p>
                  </a:txBody>
                  <a:tcPr marL="76200" marR="76200" marT="38100" marB="38100" anchor="ctr">
                    <a:solidFill>
                      <a:srgbClr val="FFFFFF"/>
                    </a:solidFill>
                  </a:tcPr>
                </a:tc>
                <a:tc>
                  <a:txBody>
                    <a:bodyPr/>
                    <a:lstStyle/>
                    <a:p>
                      <a:r>
                        <a:rPr sz="1800" b="0">
                          <a:solidFill>
                            <a:srgbClr val="27313D"/>
                          </a:solidFill>
                          <a:latin typeface="Calibri"/>
                          <a:ea typeface="Calibri"/>
                          <a:cs typeface="Calibri"/>
                        </a:rPr>
                        <a:t>How do accuracy and exposure concentration evolve?</a:t>
                      </a:r>
                    </a:p>
                  </a:txBody>
                  <a:tcPr marL="76200" marR="76200" marT="38100" marB="38100" anchor="ctr">
                    <a:solidFill>
                      <a:srgbClr val="FFFFFF"/>
                    </a:solidFill>
                  </a:tcPr>
                </a:tc>
                <a:extLst>
                  <a:ext uri="{0D108BD9-81ED-4DB2-BD59-A6C34878D82A}">
                    <a16:rowId xmlns:a16="http://schemas.microsoft.com/office/drawing/2014/main" val="10003"/>
                  </a:ext>
                </a:extLst>
              </a:tr>
            </a:tbl>
          </a:graphicData>
        </a:graphic>
      </p:graphicFrame>
      <p:sp>
        <p:nvSpPr>
          <p:cNvPr id="2067" name="Interpretation note">
            <a:extLst>
              <a:ext uri="{FF2B5EF4-FFF2-40B4-BE49-F238E27FC236}">
                <a16:creationId xmlns:a16="http://schemas.microsoft.com/office/drawing/2014/main" id="{98B2E129-A33F-4B5A-89E8-F77CE2E4CC13}"/>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Proposed studies. Causal interpretation depends on assignment, measurement, and interference assumptions.</a:t>
            </a:r>
          </a:p>
        </p:txBody>
      </p:sp>
      <p:sp>
        <p:nvSpPr>
          <p:cNvPr id="2068" name="Page number">
            <a:extLst>
              <a:ext uri="{FF2B5EF4-FFF2-40B4-BE49-F238E27FC236}">
                <a16:creationId xmlns:a16="http://schemas.microsoft.com/office/drawing/2014/main" id="{7C28D4D9-07C5-471D-A219-AF02B79688C7}"/>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30 / 37</a:t>
            </a:r>
          </a:p>
        </p:txBody>
      </p:sp>
    </p:spTree>
    <p:extLst>
      <p:ext uri="{BB962C8B-B14F-4D97-AF65-F5344CB8AC3E}">
        <p14:creationId xmlns:p14="http://schemas.microsoft.com/office/powerpoint/2010/main" val="1594357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956E7B-80DC-47F7-99D6-7F87CA27F97F}"/>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078"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C29AFC52-8F09-4DE9-BF4B-9D62629190A7}"/>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2E79DC9A-382E-4F52-9903-063E8E3F7649}"/>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063" name="Section label">
            <a:extLst>
              <a:ext uri="{FF2B5EF4-FFF2-40B4-BE49-F238E27FC236}">
                <a16:creationId xmlns:a16="http://schemas.microsoft.com/office/drawing/2014/main" id="{A82ABC92-7D99-4C0B-85BE-51FBA4952B5D}"/>
              </a:ext>
            </a:extLst>
          </p:cNvPr>
          <p:cNvSpPr>
            <a:spLocks noGrp="1"/>
          </p:cNvSpPr>
          <p:nvPr/>
        </p:nvSpPr>
        <p:spPr>
          <a:xfrm>
            <a:off x="571500" y="1038225"/>
            <a:ext cx="11049000" cy="266700"/>
          </a:xfrm>
          <a:prstGeom prst="rect">
            <a:avLst/>
          </a:prstGeom>
          <a:noFill/>
          <a:ln w="0">
            <a:noFill/>
          </a:ln>
        </p:spPr>
        <p:txBody>
          <a:bodyPr wrap="square" lIns="0" tIns="0" rIns="0" bIns="0" anchor="t">
            <a:noAutofit/>
          </a:bodyPr>
          <a:lstStyle/>
          <a:p>
            <a:pPr>
              <a:buNone/>
              <a:defRPr sz="1200" b="1">
                <a:solidFill>
                  <a:srgbClr val="5E6C7D"/>
                </a:solidFill>
                <a:latin typeface="Calibri"/>
                <a:ea typeface="Calibri"/>
                <a:cs typeface="Calibri"/>
              </a:defRPr>
            </a:pPr>
            <a:r>
              <a:rPr sz="1200" b="1">
                <a:solidFill>
                  <a:srgbClr val="5E6C7D"/>
                </a:solidFill>
                <a:latin typeface="Calibri"/>
                <a:ea typeface="Calibri"/>
                <a:cs typeface="Calibri"/>
              </a:rPr>
              <a:t>CONCLUSION</a:t>
            </a:r>
          </a:p>
        </p:txBody>
      </p:sp>
      <p:sp>
        <p:nvSpPr>
          <p:cNvPr id="2064" name="Slide title">
            <a:extLst>
              <a:ext uri="{FF2B5EF4-FFF2-40B4-BE49-F238E27FC236}">
                <a16:creationId xmlns:a16="http://schemas.microsoft.com/office/drawing/2014/main" id="{FD8BCDC4-6B72-4D9E-8D54-39EADA937FC2}"/>
              </a:ext>
            </a:extLst>
          </p:cNvPr>
          <p:cNvSpPr>
            <a:spLocks noGrp="1"/>
          </p:cNvSpPr>
          <p:nvPr/>
        </p:nvSpPr>
        <p:spPr>
          <a:xfrm>
            <a:off x="571500" y="1352550"/>
            <a:ext cx="11049000" cy="628650"/>
          </a:xfrm>
          <a:prstGeom prst="rect">
            <a:avLst/>
          </a:prstGeom>
          <a:noFill/>
          <a:ln w="0">
            <a:noFill/>
          </a:ln>
        </p:spPr>
        <p:txBody>
          <a:bodyPr wrap="square" lIns="0" tIns="0" rIns="0" bIns="0" anchor="t">
            <a:noAutofit/>
          </a:bodyPr>
          <a:lstStyle/>
          <a:p>
            <a:pPr>
              <a:buNone/>
              <a:defRPr sz="2700" b="1">
                <a:solidFill>
                  <a:srgbClr val="094F83"/>
                </a:solidFill>
                <a:latin typeface="Calibri"/>
                <a:ea typeface="Calibri"/>
                <a:cs typeface="Calibri"/>
              </a:defRPr>
            </a:pPr>
            <a:r>
              <a:rPr sz="2850" b="1">
                <a:solidFill>
                  <a:srgbClr val="094F83"/>
                </a:solidFill>
                <a:latin typeface="Calibri"/>
                <a:ea typeface="Calibri"/>
                <a:cs typeface="Calibri"/>
              </a:rPr>
              <a:t>Conclusions</a:t>
            </a:r>
          </a:p>
        </p:txBody>
      </p:sp>
      <p:sp>
        <p:nvSpPr>
          <p:cNvPr id="2065" name="Introduction">
            <a:extLst>
              <a:ext uri="{FF2B5EF4-FFF2-40B4-BE49-F238E27FC236}">
                <a16:creationId xmlns:a16="http://schemas.microsoft.com/office/drawing/2014/main" id="{F679ADDF-D400-4B31-BD01-B7EA93E5BE7A}"/>
              </a:ext>
            </a:extLst>
          </p:cNvPr>
          <p:cNvSpPr>
            <a:spLocks noGrp="1"/>
          </p:cNvSpPr>
          <p:nvPr/>
        </p:nvSpPr>
        <p:spPr>
          <a:xfrm>
            <a:off x="571500" y="2047875"/>
            <a:ext cx="11049000" cy="523875"/>
          </a:xfrm>
          <a:prstGeom prst="rect">
            <a:avLst/>
          </a:prstGeom>
          <a:noFill/>
          <a:ln w="0">
            <a:noFill/>
          </a:ln>
        </p:spPr>
        <p:txBody>
          <a:bodyPr wrap="square" lIns="0" tIns="0" rIns="0" bIns="0" anchor="t">
            <a:noAutofit/>
          </a:bodyPr>
          <a:lstStyle/>
          <a:p>
            <a:pPr>
              <a:buNone/>
              <a:defRPr sz="1725" b="0">
                <a:solidFill>
                  <a:srgbClr val="27313D"/>
                </a:solidFill>
                <a:latin typeface="Calibri"/>
                <a:ea typeface="Calibri"/>
                <a:cs typeface="Calibri"/>
              </a:defRPr>
            </a:pPr>
            <a:r>
              <a:rPr sz="1875" b="0">
                <a:solidFill>
                  <a:srgbClr val="27313D"/>
                </a:solidFill>
                <a:latin typeface="Calibri"/>
                <a:ea typeface="Calibri"/>
                <a:cs typeface="Calibri"/>
              </a:rPr>
              <a:t>Distortion-aware learning connects the interpretation of behavior with recommendation design</a:t>
            </a:r>
          </a:p>
        </p:txBody>
      </p:sp>
      <p:sp>
        <p:nvSpPr>
          <p:cNvPr id="2066" name="text">
            <a:extLst>
              <a:ext uri="{FF2B5EF4-FFF2-40B4-BE49-F238E27FC236}">
                <a16:creationId xmlns:a16="http://schemas.microsoft.com/office/drawing/2014/main" id="{EE5B527F-2778-422C-B4B6-534E036F9B83}"/>
              </a:ext>
            </a:extLst>
          </p:cNvPr>
          <p:cNvSpPr>
            <a:spLocks noGrp="1"/>
          </p:cNvSpPr>
          <p:nvPr/>
        </p:nvSpPr>
        <p:spPr>
          <a:xfrm>
            <a:off x="571500" y="2705100"/>
            <a:ext cx="2571750" cy="66675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Formulation</a:t>
            </a:r>
          </a:p>
        </p:txBody>
      </p:sp>
      <p:sp>
        <p:nvSpPr>
          <p:cNvPr id="2067" name="text">
            <a:extLst>
              <a:ext uri="{FF2B5EF4-FFF2-40B4-BE49-F238E27FC236}">
                <a16:creationId xmlns:a16="http://schemas.microsoft.com/office/drawing/2014/main" id="{F7776B6D-10F8-4EAE-A01C-151FC3CF6CF6}"/>
              </a:ext>
            </a:extLst>
          </p:cNvPr>
          <p:cNvSpPr>
            <a:spLocks noGrp="1"/>
          </p:cNvSpPr>
          <p:nvPr/>
        </p:nvSpPr>
        <p:spPr>
          <a:xfrm>
            <a:off x="3476625" y="2705100"/>
            <a:ext cx="8048625" cy="66675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Noise and systematic bias affect both labels and historical context</a:t>
            </a:r>
          </a:p>
        </p:txBody>
      </p:sp>
      <p:sp>
        <p:nvSpPr>
          <p:cNvPr id="2068" name="text">
            <a:extLst>
              <a:ext uri="{FF2B5EF4-FFF2-40B4-BE49-F238E27FC236}">
                <a16:creationId xmlns:a16="http://schemas.microsoft.com/office/drawing/2014/main" id="{0DE05B77-1511-4166-A053-57503BEE8763}"/>
              </a:ext>
            </a:extLst>
          </p:cNvPr>
          <p:cNvSpPr>
            <a:spLocks noGrp="1"/>
          </p:cNvSpPr>
          <p:nvPr/>
        </p:nvSpPr>
        <p:spPr>
          <a:xfrm>
            <a:off x="571500" y="3467100"/>
            <a:ext cx="2571750" cy="66675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Method</a:t>
            </a:r>
          </a:p>
        </p:txBody>
      </p:sp>
      <p:sp>
        <p:nvSpPr>
          <p:cNvPr id="2069" name="text">
            <a:extLst>
              <a:ext uri="{FF2B5EF4-FFF2-40B4-BE49-F238E27FC236}">
                <a16:creationId xmlns:a16="http://schemas.microsoft.com/office/drawing/2014/main" id="{D74686CB-ECD8-4037-867D-E6FCE0E04FDF}"/>
              </a:ext>
            </a:extLst>
          </p:cNvPr>
          <p:cNvSpPr>
            <a:spLocks noGrp="1"/>
          </p:cNvSpPr>
          <p:nvPr/>
        </p:nvSpPr>
        <p:spPr>
          <a:xfrm>
            <a:off x="3476625" y="3467100"/>
            <a:ext cx="8048625" cy="66675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Separate supervision trains experts, with adaptive fusion on raw histories</a:t>
            </a:r>
          </a:p>
        </p:txBody>
      </p:sp>
      <p:sp>
        <p:nvSpPr>
          <p:cNvPr id="2070" name="text">
            <a:extLst>
              <a:ext uri="{FF2B5EF4-FFF2-40B4-BE49-F238E27FC236}">
                <a16:creationId xmlns:a16="http://schemas.microsoft.com/office/drawing/2014/main" id="{EAF430BC-2770-402C-9029-CB3018CCA7CC}"/>
              </a:ext>
            </a:extLst>
          </p:cNvPr>
          <p:cNvSpPr>
            <a:spLocks noGrp="1"/>
          </p:cNvSpPr>
          <p:nvPr/>
        </p:nvSpPr>
        <p:spPr>
          <a:xfrm>
            <a:off x="571500" y="4229100"/>
            <a:ext cx="2571750" cy="66675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Evidence</a:t>
            </a:r>
          </a:p>
        </p:txBody>
      </p:sp>
      <p:sp>
        <p:nvSpPr>
          <p:cNvPr id="2071" name="text">
            <a:extLst>
              <a:ext uri="{FF2B5EF4-FFF2-40B4-BE49-F238E27FC236}">
                <a16:creationId xmlns:a16="http://schemas.microsoft.com/office/drawing/2014/main" id="{4D61E12C-5068-49B5-8702-F529BD13DA30}"/>
              </a:ext>
            </a:extLst>
          </p:cNvPr>
          <p:cNvSpPr>
            <a:spLocks noGrp="1"/>
          </p:cNvSpPr>
          <p:nvPr/>
        </p:nvSpPr>
        <p:spPr>
          <a:xfrm>
            <a:off x="3476625" y="4229100"/>
            <a:ext cx="8048625" cy="66675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DARM leads in 25 of 27 comparisons and exhibits useful expert complementarity</a:t>
            </a:r>
          </a:p>
        </p:txBody>
      </p:sp>
      <p:sp>
        <p:nvSpPr>
          <p:cNvPr id="2072" name="text">
            <a:extLst>
              <a:ext uri="{FF2B5EF4-FFF2-40B4-BE49-F238E27FC236}">
                <a16:creationId xmlns:a16="http://schemas.microsoft.com/office/drawing/2014/main" id="{A5AFEC99-80DA-4C7D-954F-D49C36FF4290}"/>
              </a:ext>
            </a:extLst>
          </p:cNvPr>
          <p:cNvSpPr>
            <a:spLocks noGrp="1"/>
          </p:cNvSpPr>
          <p:nvPr/>
        </p:nvSpPr>
        <p:spPr>
          <a:xfrm>
            <a:off x="571500" y="4991100"/>
            <a:ext cx="2571750" cy="666750"/>
          </a:xfrm>
          <a:prstGeom prst="rect">
            <a:avLst/>
          </a:prstGeom>
          <a:noFill/>
          <a:ln w="0">
            <a:noFill/>
          </a:ln>
        </p:spPr>
        <p:txBody>
          <a:bodyPr wrap="square" lIns="0" tIns="0" rIns="0" bIns="0" anchor="t">
            <a:noAutofit/>
          </a:bodyPr>
          <a:lstStyle/>
          <a:p>
            <a:pPr>
              <a:buNone/>
              <a:defRPr sz="1800" b="1">
                <a:solidFill>
                  <a:srgbClr val="006CAF"/>
                </a:solidFill>
                <a:latin typeface="Calibri"/>
                <a:ea typeface="Calibri"/>
                <a:cs typeface="Calibri"/>
              </a:defRPr>
            </a:pPr>
            <a:r>
              <a:rPr sz="2100" b="1">
                <a:solidFill>
                  <a:srgbClr val="006CAF"/>
                </a:solidFill>
                <a:latin typeface="Calibri"/>
                <a:ea typeface="Calibri"/>
                <a:cs typeface="Calibri"/>
              </a:rPr>
              <a:t>Research direction</a:t>
            </a:r>
          </a:p>
        </p:txBody>
      </p:sp>
      <p:sp>
        <p:nvSpPr>
          <p:cNvPr id="2073" name="text">
            <a:extLst>
              <a:ext uri="{FF2B5EF4-FFF2-40B4-BE49-F238E27FC236}">
                <a16:creationId xmlns:a16="http://schemas.microsoft.com/office/drawing/2014/main" id="{FB4824CA-F634-48A5-A345-A97E5A41FE77}"/>
              </a:ext>
            </a:extLst>
          </p:cNvPr>
          <p:cNvSpPr>
            <a:spLocks noGrp="1"/>
          </p:cNvSpPr>
          <p:nvPr/>
        </p:nvSpPr>
        <p:spPr>
          <a:xfrm>
            <a:off x="3476625" y="4991100"/>
            <a:ext cx="8048625" cy="666750"/>
          </a:xfrm>
          <a:prstGeom prst="rect">
            <a:avLst/>
          </a:prstGeom>
          <a:noFill/>
          <a:ln w="0">
            <a:noFill/>
          </a:ln>
        </p:spPr>
        <p:txBody>
          <a:bodyPr wrap="square" lIns="0" tIns="0" rIns="0" bIns="0" anchor="t">
            <a:noAutofit/>
          </a:bodyPr>
          <a:lstStyle/>
          <a:p>
            <a:pPr>
              <a:buNone/>
              <a:defRPr sz="1875" b="0">
                <a:solidFill>
                  <a:srgbClr val="27313D"/>
                </a:solidFill>
                <a:latin typeface="Calibri"/>
                <a:ea typeface="Calibri"/>
                <a:cs typeface="Calibri"/>
              </a:defRPr>
            </a:pPr>
            <a:r>
              <a:rPr sz="2100" b="0">
                <a:solidFill>
                  <a:srgbClr val="27313D"/>
                </a:solidFill>
                <a:latin typeface="Calibri"/>
                <a:ea typeface="Calibri"/>
                <a:cs typeface="Calibri"/>
              </a:rPr>
              <a:t>Connect predictive robustness with preference measurement and feedback effects</a:t>
            </a:r>
          </a:p>
        </p:txBody>
      </p:sp>
      <p:sp>
        <p:nvSpPr>
          <p:cNvPr id="2074" name="Interpretation note">
            <a:extLst>
              <a:ext uri="{FF2B5EF4-FFF2-40B4-BE49-F238E27FC236}">
                <a16:creationId xmlns:a16="http://schemas.microsoft.com/office/drawing/2014/main" id="{A98C5D88-994C-4C6B-8035-2A28838158D1}"/>
              </a:ext>
            </a:extLst>
          </p:cNvPr>
          <p:cNvSpPr>
            <a:spLocks noGrp="1"/>
          </p:cNvSpPr>
          <p:nvPr/>
        </p:nvSpPr>
        <p:spPr>
          <a:xfrm>
            <a:off x="571500" y="5972175"/>
            <a:ext cx="11049000" cy="323850"/>
          </a:xfrm>
          <a:prstGeom prst="rect">
            <a:avLst/>
          </a:prstGeom>
          <a:noFill/>
          <a:ln w="0">
            <a:noFill/>
          </a:ln>
        </p:spPr>
        <p:txBody>
          <a:bodyPr wrap="square" lIns="0" tIns="0" rIns="0" bIns="0" anchor="t">
            <a:noAutofit/>
          </a:bodyPr>
          <a:lstStyle/>
          <a:p>
            <a:pPr>
              <a:buNone/>
              <a:defRPr sz="1350" b="0">
                <a:solidFill>
                  <a:srgbClr val="5E6C7D"/>
                </a:solidFill>
                <a:latin typeface="Calibri"/>
                <a:ea typeface="Calibri"/>
                <a:cs typeface="Calibri"/>
              </a:defRPr>
            </a:pPr>
            <a:r>
              <a:rPr sz="1500" b="0">
                <a:solidFill>
                  <a:srgbClr val="5E6C7D"/>
                </a:solidFill>
                <a:latin typeface="Calibri"/>
                <a:ea typeface="Calibri"/>
                <a:cs typeface="Calibri"/>
              </a:rPr>
              <a:t>A joint research opportunity for sequential modeling, consumer behavior, and platform design.</a:t>
            </a:r>
          </a:p>
        </p:txBody>
      </p:sp>
      <p:sp>
        <p:nvSpPr>
          <p:cNvPr id="2075" name="Page number">
            <a:extLst>
              <a:ext uri="{FF2B5EF4-FFF2-40B4-BE49-F238E27FC236}">
                <a16:creationId xmlns:a16="http://schemas.microsoft.com/office/drawing/2014/main" id="{B5F0E29A-647C-4C55-898B-7543A2DE96FC}"/>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31 / 37</a:t>
            </a:r>
          </a:p>
        </p:txBody>
      </p:sp>
    </p:spTree>
    <p:extLst>
      <p:ext uri="{BB962C8B-B14F-4D97-AF65-F5344CB8AC3E}">
        <p14:creationId xmlns:p14="http://schemas.microsoft.com/office/powerpoint/2010/main" val="1594357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EC51FA-12B9-4A33-BC2A-6EAB090C5069}"/>
              </a:ext>
            </a:extLst>
          </p:cNvPr>
          <p:cNvSpPr>
            <a:spLocks noGrp="1"/>
          </p:cNvSpPr>
          <p:nvPr/>
        </p:nvSpPr>
        <p:spPr>
          <a:xfrm>
            <a:off x="0" y="0"/>
            <a:ext cx="12192000" cy="904875"/>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23576" name="Picture 2"/>
          <p:cNvPicPr>
            <a:picLocks noChangeAspect="1"/>
          </p:cNvPicPr>
          <p:nvPr/>
        </p:nvPicPr>
        <p:blipFill>
          <a:blip r:embed="rId3"/>
          <a:srcRect/>
          <a:stretch>
            <a:fillRect/>
          </a:stretch>
        </p:blipFill>
        <p:spPr>
          <a:xfrm>
            <a:off x="401638" y="185738"/>
            <a:ext cx="2057400" cy="530225"/>
          </a:xfrm>
          <a:prstGeom prst="rect">
            <a:avLst/>
          </a:prstGeom>
          <a:ln>
            <a:noFill/>
          </a:ln>
        </p:spPr>
      </p:pic>
      <p:sp>
        <p:nvSpPr>
          <p:cNvPr id="5" name="Rectangle 4">
            <a:extLst>
              <a:ext uri="{FF2B5EF4-FFF2-40B4-BE49-F238E27FC236}">
                <a16:creationId xmlns:a16="http://schemas.microsoft.com/office/drawing/2014/main" id="{02483756-00E7-42D7-87BD-F51CEBC4511D}"/>
              </a:ext>
            </a:extLst>
          </p:cNvPr>
          <p:cNvSpPr>
            <a:spLocks noGrp="1"/>
          </p:cNvSpPr>
          <p:nvPr/>
        </p:nvSpPr>
        <p:spPr>
          <a:xfrm>
            <a:off x="0" y="6400800"/>
            <a:ext cx="12192000" cy="457200"/>
          </a:xfrm>
          <a:prstGeom prst="rect">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TextBox 5">
            <a:extLst>
              <a:ext uri="{FF2B5EF4-FFF2-40B4-BE49-F238E27FC236}">
                <a16:creationId xmlns:a16="http://schemas.microsoft.com/office/drawing/2014/main" id="{3659105E-4705-41EA-A88B-20D3EA865623}"/>
              </a:ext>
            </a:extLst>
          </p:cNvPr>
          <p:cNvSpPr>
            <a:spLocks noGrp="1"/>
          </p:cNvSpPr>
          <p:nvPr/>
        </p:nvSpPr>
        <p:spPr>
          <a:xfrm>
            <a:off x="566738" y="6400800"/>
            <a:ext cx="8686800" cy="457200"/>
          </a:xfrm>
          <a:prstGeom prst="rect">
            <a:avLst/>
          </a:prstGeom>
          <a:noFill/>
        </p:spPr>
        <p:txBody>
          <a:bodyPr lIns="0" tIns="0" rIns="0" bIns="0" anchor="ctr">
            <a:spAutoFit/>
          </a:bodyPr>
          <a:lstStyle/>
          <a:p>
            <a:pPr>
              <a:buNone/>
            </a:pPr>
            <a:r>
              <a:rPr sz="950">
                <a:solidFill>
                  <a:srgbClr val="FFFFFF"/>
                </a:solidFill>
                <a:latin typeface="Calibri"/>
                <a:ea typeface="Calibri"/>
                <a:cs typeface="Calibri"/>
              </a:rPr>
              <a:t>DARM  ·  Sequential Recommendation under Noisy and Biased User Behaviors</a:t>
            </a:r>
          </a:p>
        </p:txBody>
      </p:sp>
      <p:sp>
        <p:nvSpPr>
          <p:cNvPr id="23559" name="TextBox 7">
            <a:extLst>
              <a:ext uri="{FF2B5EF4-FFF2-40B4-BE49-F238E27FC236}">
                <a16:creationId xmlns:a16="http://schemas.microsoft.com/office/drawing/2014/main" id="{81F1A46B-7CBC-41C8-B0AC-73D187D3CC1C}"/>
              </a:ext>
            </a:extLst>
          </p:cNvPr>
          <p:cNvSpPr>
            <a:spLocks noGrp="1"/>
          </p:cNvSpPr>
          <p:nvPr/>
        </p:nvSpPr>
        <p:spPr>
          <a:xfrm>
            <a:off x="914400" y="1782763"/>
            <a:ext cx="10363200" cy="914400"/>
          </a:xfrm>
          <a:prstGeom prst="rect">
            <a:avLst/>
          </a:prstGeom>
          <a:noFill/>
          <a:ln>
            <a:noFill/>
          </a:ln>
        </p:spPr>
        <p:txBody>
          <a:bodyPr lIns="0" tIns="0" rIns="0" bIns="0" anchor="ctr">
            <a:spAutoFit/>
          </a:bodyPr>
          <a:lstStyle/>
          <a:p>
            <a:pPr algn="ctr">
              <a:buNone/>
            </a:pPr>
            <a:r>
              <a:rPr sz="4200" b="1">
                <a:solidFill>
                  <a:srgbClr val="0A2E52"/>
                </a:solidFill>
                <a:latin typeface="Cambria"/>
                <a:ea typeface="Cambria"/>
                <a:cs typeface="Cambria"/>
              </a:rPr>
              <a:t>Thank you!</a:t>
            </a:r>
          </a:p>
        </p:txBody>
      </p:sp>
      <p:sp>
        <p:nvSpPr>
          <p:cNvPr id="23560" name="TextBox 8">
            <a:extLst>
              <a:ext uri="{FF2B5EF4-FFF2-40B4-BE49-F238E27FC236}">
                <a16:creationId xmlns:a16="http://schemas.microsoft.com/office/drawing/2014/main" id="{38440463-FDD3-46D2-A8BB-F23512DAD79C}"/>
              </a:ext>
            </a:extLst>
          </p:cNvPr>
          <p:cNvSpPr>
            <a:spLocks noGrp="1"/>
          </p:cNvSpPr>
          <p:nvPr/>
        </p:nvSpPr>
        <p:spPr>
          <a:xfrm>
            <a:off x="914400" y="2743200"/>
            <a:ext cx="10363200" cy="411163"/>
          </a:xfrm>
          <a:prstGeom prst="rect">
            <a:avLst/>
          </a:prstGeom>
          <a:noFill/>
          <a:ln>
            <a:noFill/>
          </a:ln>
        </p:spPr>
        <p:txBody>
          <a:bodyPr lIns="0" tIns="0" rIns="0" bIns="0" anchor="ctr">
            <a:spAutoFit/>
          </a:bodyPr>
          <a:lstStyle/>
          <a:p>
            <a:pPr algn="ctr">
              <a:buNone/>
            </a:pPr>
            <a:r>
              <a:rPr sz="1700" b="1">
                <a:solidFill>
                  <a:srgbClr val="0068B0"/>
                </a:solidFill>
              </a:rPr>
              <a:t>Questions &amp; Discussion</a:t>
            </a:r>
          </a:p>
        </p:txBody>
      </p:sp>
      <p:sp>
        <p:nvSpPr>
          <p:cNvPr id="10" name="Rounded Rectangle 9">
            <a:extLst>
              <a:ext uri="{FF2B5EF4-FFF2-40B4-BE49-F238E27FC236}">
                <a16:creationId xmlns:a16="http://schemas.microsoft.com/office/drawing/2014/main" id="{FF2D354A-374D-42C4-BD7B-1684D56CD061}"/>
              </a:ext>
            </a:extLst>
          </p:cNvPr>
          <p:cNvSpPr>
            <a:spLocks noGrp="1"/>
          </p:cNvSpPr>
          <p:nvPr/>
        </p:nvSpPr>
        <p:spPr>
          <a:xfrm>
            <a:off x="930275" y="3429000"/>
            <a:ext cx="3200400" cy="1006475"/>
          </a:xfrm>
          <a:prstGeom prst="roundRect">
            <a:avLst>
              <a:gd name="adj" fmla="val 5500"/>
            </a:avLst>
          </a:prstGeom>
          <a:solidFill>
            <a:srgbClr val="FFFFFF"/>
          </a:solidFill>
          <a:ln w="1397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1">
            <a:extLst>
              <a:ext uri="{FF2B5EF4-FFF2-40B4-BE49-F238E27FC236}">
                <a16:creationId xmlns:a16="http://schemas.microsoft.com/office/drawing/2014/main" id="{5C1D20B6-6395-4200-A676-8663FFAC5D2D}"/>
              </a:ext>
            </a:extLst>
          </p:cNvPr>
          <p:cNvSpPr>
            <a:spLocks noGrp="1"/>
          </p:cNvSpPr>
          <p:nvPr/>
        </p:nvSpPr>
        <p:spPr>
          <a:xfrm>
            <a:off x="1112838" y="3575050"/>
            <a:ext cx="2833687" cy="731838"/>
          </a:xfrm>
          <a:prstGeom prst="rect">
            <a:avLst/>
          </a:prstGeom>
          <a:noFill/>
        </p:spPr>
        <p:txBody>
          <a:bodyPr lIns="0" tIns="0" rIns="0" bIns="0" anchor="ctr">
            <a:spAutoFit/>
          </a:bodyPr>
          <a:lstStyle/>
          <a:p>
            <a:pPr algn="ctr">
              <a:spcAft>
                <a:spcPts val="300"/>
              </a:spcAft>
              <a:buNone/>
            </a:pPr>
            <a:r>
              <a:rPr sz="1500" b="1">
                <a:solidFill>
                  <a:srgbClr val="0A2E52"/>
                </a:solidFill>
                <a:latin typeface="Cambria"/>
                <a:ea typeface="Cambria"/>
                <a:cs typeface="Cambria"/>
              </a:rPr>
              <a:t>Two distortions</a:t>
            </a:r>
          </a:p>
          <a:p>
            <a:pPr algn="ctr">
              <a:buNone/>
            </a:pPr>
            <a:r>
              <a:rPr sz="1150">
                <a:solidFill>
                  <a:srgbClr val="5E6B78"/>
                </a:solidFill>
                <a:latin typeface="Calibri"/>
                <a:ea typeface="Calibri"/>
                <a:cs typeface="Calibri"/>
              </a:rPr>
              <a:t>label &amp; history, from noise &amp; bias</a:t>
            </a:r>
          </a:p>
        </p:txBody>
      </p:sp>
      <p:sp>
        <p:nvSpPr>
          <p:cNvPr id="13" name="Rounded Rectangle 12">
            <a:extLst>
              <a:ext uri="{FF2B5EF4-FFF2-40B4-BE49-F238E27FC236}">
                <a16:creationId xmlns:a16="http://schemas.microsoft.com/office/drawing/2014/main" id="{58382AC9-AD00-4135-BBCA-F5B37896B431}"/>
              </a:ext>
            </a:extLst>
          </p:cNvPr>
          <p:cNvSpPr>
            <a:spLocks noGrp="1"/>
          </p:cNvSpPr>
          <p:nvPr/>
        </p:nvSpPr>
        <p:spPr>
          <a:xfrm>
            <a:off x="4495800" y="3429000"/>
            <a:ext cx="3200400" cy="1006475"/>
          </a:xfrm>
          <a:prstGeom prst="roundRect">
            <a:avLst>
              <a:gd name="adj" fmla="val 5500"/>
            </a:avLst>
          </a:prstGeom>
          <a:solidFill>
            <a:srgbClr val="FFFFFF"/>
          </a:solidFill>
          <a:ln w="1397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 name="TextBox 14">
            <a:extLst>
              <a:ext uri="{FF2B5EF4-FFF2-40B4-BE49-F238E27FC236}">
                <a16:creationId xmlns:a16="http://schemas.microsoft.com/office/drawing/2014/main" id="{AAE96FB9-C5E2-4AFE-9FC6-66717811CBB0}"/>
              </a:ext>
            </a:extLst>
          </p:cNvPr>
          <p:cNvSpPr>
            <a:spLocks noGrp="1"/>
          </p:cNvSpPr>
          <p:nvPr/>
        </p:nvSpPr>
        <p:spPr>
          <a:xfrm>
            <a:off x="4678363" y="3575050"/>
            <a:ext cx="2835275" cy="731838"/>
          </a:xfrm>
          <a:prstGeom prst="rect">
            <a:avLst/>
          </a:prstGeom>
          <a:noFill/>
        </p:spPr>
        <p:txBody>
          <a:bodyPr lIns="0" tIns="0" rIns="0" bIns="0" anchor="ctr">
            <a:spAutoFit/>
          </a:bodyPr>
          <a:lstStyle/>
          <a:p>
            <a:pPr algn="ctr">
              <a:spcAft>
                <a:spcPts val="300"/>
              </a:spcAft>
              <a:buNone/>
            </a:pPr>
            <a:r>
              <a:rPr sz="1500" b="1">
                <a:solidFill>
                  <a:srgbClr val="0A2E52"/>
                </a:solidFill>
                <a:latin typeface="Cambria"/>
                <a:ea typeface="Cambria"/>
                <a:cs typeface="Cambria"/>
              </a:rPr>
              <a:t>One framework</a:t>
            </a:r>
          </a:p>
          <a:p>
            <a:pPr algn="ctr">
              <a:buNone/>
            </a:pPr>
            <a:r>
              <a:rPr sz="1150">
                <a:solidFill>
                  <a:srgbClr val="5E6B78"/>
                </a:solidFill>
                <a:latin typeface="Calibri"/>
                <a:ea typeface="Calibri"/>
                <a:cs typeface="Calibri"/>
              </a:rPr>
              <a:t>detect · specialize · route</a:t>
            </a:r>
          </a:p>
        </p:txBody>
      </p:sp>
      <p:sp>
        <p:nvSpPr>
          <p:cNvPr id="16" name="Rounded Rectangle 15">
            <a:extLst>
              <a:ext uri="{FF2B5EF4-FFF2-40B4-BE49-F238E27FC236}">
                <a16:creationId xmlns:a16="http://schemas.microsoft.com/office/drawing/2014/main" id="{C43418B9-2BC8-49C3-84B0-5304CD1A0761}"/>
              </a:ext>
            </a:extLst>
          </p:cNvPr>
          <p:cNvSpPr>
            <a:spLocks noGrp="1"/>
          </p:cNvSpPr>
          <p:nvPr/>
        </p:nvSpPr>
        <p:spPr>
          <a:xfrm>
            <a:off x="8061325" y="3429000"/>
            <a:ext cx="3200400" cy="1006475"/>
          </a:xfrm>
          <a:prstGeom prst="roundRect">
            <a:avLst>
              <a:gd name="adj" fmla="val 5500"/>
            </a:avLst>
          </a:prstGeom>
          <a:solidFill>
            <a:srgbClr val="FFFFFF"/>
          </a:solidFill>
          <a:ln w="13970">
            <a:solidFill>
              <a:srgbClr val="D6E2EF"/>
            </a:solidFill>
          </a:ln>
          <a:effectLst>
            <a:outerShdw blurRad="40000" dist="20000" dir="5400000" rotWithShape="0">
              <a:srgbClr val="9FB3C8">
                <a:alpha val="38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8" name="TextBox 17">
            <a:extLst>
              <a:ext uri="{FF2B5EF4-FFF2-40B4-BE49-F238E27FC236}">
                <a16:creationId xmlns:a16="http://schemas.microsoft.com/office/drawing/2014/main" id="{EE0ABEC0-2ADE-4947-A91F-61FB2DBB10D5}"/>
              </a:ext>
            </a:extLst>
          </p:cNvPr>
          <p:cNvSpPr>
            <a:spLocks noGrp="1"/>
          </p:cNvSpPr>
          <p:nvPr/>
        </p:nvSpPr>
        <p:spPr>
          <a:xfrm>
            <a:off x="8245475" y="3575050"/>
            <a:ext cx="2833688" cy="731838"/>
          </a:xfrm>
          <a:prstGeom prst="rect">
            <a:avLst/>
          </a:prstGeom>
          <a:noFill/>
        </p:spPr>
        <p:txBody>
          <a:bodyPr lIns="0" tIns="0" rIns="0" bIns="0" anchor="ctr">
            <a:spAutoFit/>
          </a:bodyPr>
          <a:lstStyle/>
          <a:p>
            <a:pPr algn="ctr">
              <a:spcAft>
                <a:spcPts val="300"/>
              </a:spcAft>
              <a:buNone/>
            </a:pPr>
            <a:r>
              <a:rPr sz="1500" b="1">
                <a:solidFill>
                  <a:srgbClr val="0A2E52"/>
                </a:solidFill>
                <a:latin typeface="Cambria"/>
                <a:ea typeface="Cambria"/>
                <a:cs typeface="Cambria"/>
              </a:rPr>
              <a:t>Consistent gains</a:t>
            </a:r>
          </a:p>
          <a:p>
            <a:pPr algn="ctr">
              <a:buNone/>
            </a:pPr>
            <a:r>
              <a:rPr sz="1150">
                <a:solidFill>
                  <a:srgbClr val="5E6B78"/>
                </a:solidFill>
                <a:latin typeface="Calibri"/>
                <a:ea typeface="Calibri"/>
                <a:cs typeface="Calibri"/>
              </a:rPr>
              <a:t>8 baselines · 3 datasets</a:t>
            </a:r>
          </a:p>
        </p:txBody>
      </p:sp>
      <p:sp>
        <p:nvSpPr>
          <p:cNvPr id="19" name="TextBox 18">
            <a:extLst>
              <a:ext uri="{FF2B5EF4-FFF2-40B4-BE49-F238E27FC236}">
                <a16:creationId xmlns:a16="http://schemas.microsoft.com/office/drawing/2014/main" id="{2A8F041B-A323-4F18-B45B-0D5631911531}"/>
              </a:ext>
            </a:extLst>
          </p:cNvPr>
          <p:cNvSpPr>
            <a:spLocks noGrp="1"/>
          </p:cNvSpPr>
          <p:nvPr/>
        </p:nvSpPr>
        <p:spPr>
          <a:xfrm>
            <a:off x="914400" y="4887278"/>
            <a:ext cx="10363200" cy="191770"/>
          </a:xfrm>
          <a:prstGeom prst="rect">
            <a:avLst/>
          </a:prstGeom>
          <a:noFill/>
        </p:spPr>
        <p:txBody>
          <a:bodyPr lIns="0" tIns="0" rIns="0" bIns="0" anchor="ctr">
            <a:spAutoFit/>
          </a:bodyPr>
          <a:lstStyle/>
          <a:p>
            <a:pPr algn="ctr">
              <a:buNone/>
            </a:pPr>
            <a:r>
              <a:rPr sz="1250">
                <a:solidFill>
                  <a:srgbClr val="5E6B78"/>
                </a:solidFill>
                <a:latin typeface="Calibri"/>
                <a:ea typeface="Calibri"/>
                <a:cs typeface="Calibri"/>
              </a:rPr>
              <a:t>Xin Wang   ·        wxin@swufe.edu.cn</a:t>
            </a:r>
          </a:p>
        </p:txBody>
      </p:sp>
      <p:sp>
        <p:nvSpPr>
          <p:cNvPr id="23571" name="TextBox 19">
            <a:extLst>
              <a:ext uri="{FF2B5EF4-FFF2-40B4-BE49-F238E27FC236}">
                <a16:creationId xmlns:a16="http://schemas.microsoft.com/office/drawing/2014/main" id="{E00786C0-AD9E-4341-BD68-5E30A8AC7290}"/>
              </a:ext>
            </a:extLst>
          </p:cNvPr>
          <p:cNvSpPr>
            <a:spLocks noGrp="1"/>
          </p:cNvSpPr>
          <p:nvPr/>
        </p:nvSpPr>
        <p:spPr>
          <a:xfrm>
            <a:off x="914400" y="5287646"/>
            <a:ext cx="10363200" cy="168910"/>
          </a:xfrm>
          <a:prstGeom prst="rect">
            <a:avLst/>
          </a:prstGeom>
          <a:noFill/>
          <a:ln>
            <a:noFill/>
          </a:ln>
        </p:spPr>
        <p:txBody>
          <a:bodyPr lIns="0" tIns="0" rIns="0" bIns="0" anchor="ctr">
            <a:spAutoFit/>
          </a:bodyPr>
          <a:lstStyle/>
          <a:p>
            <a:pPr algn="ctr">
              <a:buNone/>
            </a:pPr>
            <a:r>
              <a:rPr sz="1100" i="1">
                <a:solidFill>
                  <a:srgbClr val="5E6B78"/>
                </a:solidFill>
              </a:rPr>
              <a:t>Southwestern University of Finance and Economics   </a:t>
            </a:r>
          </a:p>
        </p:txBody>
      </p:sp>
      <p:sp>
        <p:nvSpPr>
          <p:cNvPr id="3" name="矩形: 圆角 2">
            <a:extLst>
              <a:ext uri="{FF2B5EF4-FFF2-40B4-BE49-F238E27FC236}">
                <a16:creationId xmlns:a16="http://schemas.microsoft.com/office/drawing/2014/main" id="{34DA9665-6C0D-456B-9A5F-5E1E8362C08E}"/>
              </a:ext>
            </a:extLst>
          </p:cNvPr>
          <p:cNvSpPr>
            <a:spLocks noGrp="1"/>
          </p:cNvSpPr>
          <p:nvPr/>
        </p:nvSpPr>
        <p:spPr>
          <a:xfrm>
            <a:off x="937417" y="3435352"/>
            <a:ext cx="3186000" cy="90487"/>
          </a:xfrm>
          <a:prstGeom prst="roundRect">
            <a:avLst>
              <a:gd name="adj" fmla="val 50000"/>
            </a:avLst>
          </a:prstGeom>
          <a:solidFill>
            <a:srgbClr val="D9822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 name="矩形 3">
            <a:extLst>
              <a:ext uri="{FF2B5EF4-FFF2-40B4-BE49-F238E27FC236}">
                <a16:creationId xmlns:a16="http://schemas.microsoft.com/office/drawing/2014/main" id="{F36E5975-F640-4E9A-869F-26CD2E5F6BBF}"/>
              </a:ext>
            </a:extLst>
          </p:cNvPr>
          <p:cNvSpPr>
            <a:spLocks noGrp="1"/>
          </p:cNvSpPr>
          <p:nvPr/>
        </p:nvSpPr>
        <p:spPr>
          <a:xfrm flipV="1">
            <a:off x="939798" y="3480594"/>
            <a:ext cx="3182400" cy="904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8" name="矩形: 圆角 7">
            <a:extLst>
              <a:ext uri="{FF2B5EF4-FFF2-40B4-BE49-F238E27FC236}">
                <a16:creationId xmlns:a16="http://schemas.microsoft.com/office/drawing/2014/main" id="{F3965479-E391-4A2B-BF7B-85DDCCB6143E}"/>
              </a:ext>
            </a:extLst>
          </p:cNvPr>
          <p:cNvSpPr>
            <a:spLocks noGrp="1"/>
          </p:cNvSpPr>
          <p:nvPr/>
        </p:nvSpPr>
        <p:spPr>
          <a:xfrm>
            <a:off x="4505438" y="3435349"/>
            <a:ext cx="3186000" cy="90487"/>
          </a:xfrm>
          <a:prstGeom prst="roundRect">
            <a:avLst>
              <a:gd name="adj" fmla="val 50000"/>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矩形 8">
            <a:extLst>
              <a:ext uri="{FF2B5EF4-FFF2-40B4-BE49-F238E27FC236}">
                <a16:creationId xmlns:a16="http://schemas.microsoft.com/office/drawing/2014/main" id="{BB020085-F310-4E33-96D1-03C59A86B5F1}"/>
              </a:ext>
            </a:extLst>
          </p:cNvPr>
          <p:cNvSpPr>
            <a:spLocks noGrp="1"/>
          </p:cNvSpPr>
          <p:nvPr/>
        </p:nvSpPr>
        <p:spPr>
          <a:xfrm flipV="1">
            <a:off x="4500675" y="3480590"/>
            <a:ext cx="3189600" cy="904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0" name="矩形: 圆角 19">
            <a:extLst>
              <a:ext uri="{FF2B5EF4-FFF2-40B4-BE49-F238E27FC236}">
                <a16:creationId xmlns:a16="http://schemas.microsoft.com/office/drawing/2014/main" id="{C74E4C84-C71E-42B1-8CE0-047E49886D90}"/>
              </a:ext>
            </a:extLst>
          </p:cNvPr>
          <p:cNvSpPr>
            <a:spLocks noGrp="1"/>
          </p:cNvSpPr>
          <p:nvPr/>
        </p:nvSpPr>
        <p:spPr>
          <a:xfrm>
            <a:off x="8068583" y="3435347"/>
            <a:ext cx="3186000" cy="90487"/>
          </a:xfrm>
          <a:prstGeom prst="roundRect">
            <a:avLst>
              <a:gd name="adj" fmla="val 50000"/>
            </a:avLst>
          </a:prstGeom>
          <a:solidFill>
            <a:srgbClr val="0068B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1" name="矩形 20">
            <a:extLst>
              <a:ext uri="{FF2B5EF4-FFF2-40B4-BE49-F238E27FC236}">
                <a16:creationId xmlns:a16="http://schemas.microsoft.com/office/drawing/2014/main" id="{F3727F77-5341-4C6F-B5A3-674F4698AC2B}"/>
              </a:ext>
            </a:extLst>
          </p:cNvPr>
          <p:cNvSpPr>
            <a:spLocks noGrp="1"/>
          </p:cNvSpPr>
          <p:nvPr/>
        </p:nvSpPr>
        <p:spPr>
          <a:xfrm flipV="1">
            <a:off x="8070964" y="3480589"/>
            <a:ext cx="3182400" cy="904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3573" name="Page number">
            <a:extLst>
              <a:ext uri="{FF2B5EF4-FFF2-40B4-BE49-F238E27FC236}">
                <a16:creationId xmlns:a16="http://schemas.microsoft.com/office/drawing/2014/main" id="{DE77392C-2395-46EE-AEB8-65E8A7561617}"/>
              </a:ext>
            </a:extLst>
          </p:cNvPr>
          <p:cNvSpPr>
            <a:spLocks noGrp="1"/>
          </p:cNvSpPr>
          <p:nvPr/>
        </p:nvSpPr>
        <p:spPr>
          <a:xfrm>
            <a:off x="10810875" y="6534150"/>
            <a:ext cx="904875" cy="228600"/>
          </a:xfrm>
          <a:prstGeom prst="rect">
            <a:avLst/>
          </a:prstGeom>
          <a:noFill/>
          <a:ln w="0">
            <a:noFill/>
          </a:ln>
        </p:spPr>
        <p:txBody>
          <a:bodyPr wrap="square" lIns="0" tIns="0" rIns="0" bIns="0" anchor="t">
            <a:noAutofit/>
          </a:bodyPr>
          <a:lstStyle/>
          <a:p>
            <a:pPr>
              <a:buNone/>
              <a:defRPr sz="1125" b="0">
                <a:solidFill>
                  <a:srgbClr val="FFFFFF"/>
                </a:solidFill>
                <a:latin typeface="Calibri"/>
                <a:ea typeface="Calibri"/>
                <a:cs typeface="Calibri"/>
              </a:defRPr>
            </a:pPr>
            <a:r>
              <a:rPr sz="1200" b="0">
                <a:solidFill>
                  <a:srgbClr val="FFFFFF"/>
                </a:solidFill>
                <a:latin typeface="Calibri"/>
                <a:ea typeface="Calibri"/>
                <a:cs typeface="Calibri"/>
              </a:rPr>
              <a:t>32 / 37</a:t>
            </a:r>
          </a:p>
        </p:txBody>
      </p:sp>
    </p:spTree>
    <p:extLst>
      <p:ext uri="{BB962C8B-B14F-4D97-AF65-F5344CB8AC3E}">
        <p14:creationId xmlns:p14="http://schemas.microsoft.com/office/powerpoint/2010/main" val="2086770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7317</Words>
  <Application>Microsoft Macintosh PowerPoint</Application>
  <DocSecurity>0</DocSecurity>
  <PresentationFormat>宽屏</PresentationFormat>
  <Paragraphs>756</Paragraphs>
  <Slides>32</Slides>
  <Notes>32</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32</vt:i4>
      </vt:variant>
    </vt:vector>
  </HeadingPairs>
  <TitlesOfParts>
    <vt:vector size="36" baseType="lpstr">
      <vt:lpstr>Arial</vt:lpstr>
      <vt:lpstr>Calibri</vt:lpstr>
      <vt:lpstr>Cambria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Xin WANG</cp:lastModifiedBy>
  <cp:revision>5</cp:revision>
  <dcterms:created xsi:type="dcterms:W3CDTF">2026-09-20T15:42:41Z</dcterms:created>
  <dcterms:modified xsi:type="dcterms:W3CDTF">2026-09-30T14:25:17Z</dcterms:modified>
</cp:coreProperties>
</file>